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4" r:id="rId8"/>
    <p:sldId id="261" r:id="rId9"/>
    <p:sldId id="262" r:id="rId10"/>
    <p:sldId id="263" r:id="rId11"/>
    <p:sldId id="268" r:id="rId12"/>
    <p:sldId id="267" r:id="rId13"/>
    <p:sldId id="269" r:id="rId14"/>
    <p:sldId id="271" r:id="rId15"/>
    <p:sldId id="272" r:id="rId16"/>
    <p:sldId id="273" r:id="rId17"/>
    <p:sldId id="270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ulua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17" name="Azpititulua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u-ES" smtClean="0"/>
              <a:t>Egin klik maisuaren azpititulu-estiloa editatzeko</a:t>
            </a:r>
            <a:endParaRPr kumimoji="0" lang="en-US"/>
          </a:p>
        </p:txBody>
      </p:sp>
      <p:sp>
        <p:nvSpPr>
          <p:cNvPr id="30" name="Dataren leku-mark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19" name="Orri-oinaren leku-mark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27" name="Diapositibaren zenbakiaren leku-mark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</p:txBody>
      </p:sp>
      <p:sp>
        <p:nvSpPr>
          <p:cNvPr id="5" name="Edukiaren leku-mark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u-ES" smtClean="0"/>
              <a:t>Egin klik testu maisuaren estiloak aldatzeko</a:t>
            </a:r>
          </a:p>
          <a:p>
            <a:pPr lvl="1" eaLnBrk="1" latinLnBrk="0" hangingPunct="1"/>
            <a:r>
              <a:rPr lang="eu-ES" smtClean="0"/>
              <a:t>Bigarren maila</a:t>
            </a:r>
          </a:p>
          <a:p>
            <a:pPr lvl="2" eaLnBrk="1" latinLnBrk="0" hangingPunct="1"/>
            <a:r>
              <a:rPr lang="eu-ES" smtClean="0"/>
              <a:t>Hirugarren maila</a:t>
            </a:r>
          </a:p>
          <a:p>
            <a:pPr lvl="3" eaLnBrk="1" latinLnBrk="0" hangingPunct="1"/>
            <a:r>
              <a:rPr lang="eu-ES" smtClean="0"/>
              <a:t>Laugarren maila</a:t>
            </a:r>
          </a:p>
          <a:p>
            <a:pPr lvl="4" eaLnBrk="1" latinLnBrk="0" hangingPunct="1"/>
            <a:r>
              <a:rPr lang="eu-ES" smtClean="0"/>
              <a:t>Bosgarren maila</a:t>
            </a:r>
            <a:endParaRPr kumimoji="0" lang="en-U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oztutako ertz biribildu bakarra duen laukizuzen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elu angeluzuzena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u-ES" smtClean="0"/>
              <a:t>Egin klik ikonoan, irudia eransteko</a:t>
            </a:r>
            <a:endParaRPr kumimoji="0" lang="en-US" dirty="0"/>
          </a:p>
        </p:txBody>
      </p:sp>
      <p:sp>
        <p:nvSpPr>
          <p:cNvPr id="10" name="Forma libre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bre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bre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zenaren leku-mark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u-ES" smtClean="0"/>
              <a:t>Egin klik titulu maisuaren estiloa aldatzeko</a:t>
            </a:r>
            <a:endParaRPr kumimoji="0" lang="en-US"/>
          </a:p>
        </p:txBody>
      </p:sp>
      <p:sp>
        <p:nvSpPr>
          <p:cNvPr id="30" name="Testuaren leku-mark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u-ES" smtClean="0"/>
              <a:t>Egin klik testu maisuaren estiloak aldatzeko</a:t>
            </a:r>
          </a:p>
          <a:p>
            <a:pPr lvl="1" eaLnBrk="1" latinLnBrk="0" hangingPunct="1"/>
            <a:r>
              <a:rPr kumimoji="0" lang="eu-ES" smtClean="0"/>
              <a:t>Bigarren maila</a:t>
            </a:r>
          </a:p>
          <a:p>
            <a:pPr lvl="2" eaLnBrk="1" latinLnBrk="0" hangingPunct="1"/>
            <a:r>
              <a:rPr kumimoji="0" lang="eu-ES" smtClean="0"/>
              <a:t>Hirugarren maila</a:t>
            </a:r>
          </a:p>
          <a:p>
            <a:pPr lvl="3" eaLnBrk="1" latinLnBrk="0" hangingPunct="1"/>
            <a:r>
              <a:rPr kumimoji="0" lang="eu-ES" smtClean="0"/>
              <a:t>Laugarren maila</a:t>
            </a:r>
          </a:p>
          <a:p>
            <a:pPr lvl="4" eaLnBrk="1" latinLnBrk="0" hangingPunct="1"/>
            <a:r>
              <a:rPr kumimoji="0" lang="eu-ES" smtClean="0"/>
              <a:t>Bosgarren maila</a:t>
            </a:r>
            <a:endParaRPr kumimoji="0" lang="en-US"/>
          </a:p>
        </p:txBody>
      </p:sp>
      <p:sp>
        <p:nvSpPr>
          <p:cNvPr id="10" name="Dataren leku-mark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8115C-72B3-41D0-8609-2C28AC4268E7}" type="datetimeFigureOut">
              <a:rPr lang="eu-ES" smtClean="0"/>
              <a:pPr/>
              <a:t>2017/01/02</a:t>
            </a:fld>
            <a:endParaRPr lang="eu-ES"/>
          </a:p>
        </p:txBody>
      </p:sp>
      <p:sp>
        <p:nvSpPr>
          <p:cNvPr id="22" name="Orri-oinaren leku-mark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18" name="Diapositibaren zenbakiaren leku-mark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9A8E0-8CE0-4A43-8808-FE96C0B8056A}" type="slidenum">
              <a:rPr lang="eu-ES" smtClean="0"/>
              <a:pPr/>
              <a:t>‹#›</a:t>
            </a:fld>
            <a:endParaRPr lang="eu-ES"/>
          </a:p>
        </p:txBody>
      </p:sp>
      <p:grpSp>
        <p:nvGrpSpPr>
          <p:cNvPr id="2" name="Elkartu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bre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bre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gFJvSnoaw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akinbai.eus/edukiak/ikasenpresa-azoka" TargetMode="External"/><Relationship Id="rId5" Type="http://schemas.openxmlformats.org/officeDocument/2006/relationships/hyperlink" Target="https://www.youtube.com/watch?v=elTqKAu9gag" TargetMode="External"/><Relationship Id="rId4" Type="http://schemas.openxmlformats.org/officeDocument/2006/relationships/hyperlink" Target="http://www.hezkuntza.ejgv.euskadi.eus/r43-805/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u-ES" dirty="0" smtClean="0"/>
              <a:t>LANBIDE HEZIKETA SISTEMA</a:t>
            </a:r>
            <a:endParaRPr lang="eu-ES" dirty="0"/>
          </a:p>
        </p:txBody>
      </p:sp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58" y="2214554"/>
            <a:ext cx="2143140" cy="2143140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214282" y="3228536"/>
            <a:ext cx="8143932" cy="3129422"/>
          </a:xfrm>
        </p:spPr>
        <p:txBody>
          <a:bodyPr>
            <a:normAutofit lnSpcReduction="10000"/>
          </a:bodyPr>
          <a:lstStyle/>
          <a:p>
            <a:r>
              <a:rPr lang="eu-ES" dirty="0" err="1" smtClean="0">
                <a:latin typeface="+mj-lt"/>
              </a:rPr>
              <a:t>HEZikt</a:t>
            </a:r>
            <a:r>
              <a:rPr lang="eu-ES" dirty="0" smtClean="0">
                <a:latin typeface="+mj-lt"/>
              </a:rPr>
              <a:t> 2017ko urtarrilaren 23tik-30ra</a:t>
            </a:r>
          </a:p>
          <a:p>
            <a:pPr marL="514350" indent="-514350"/>
            <a:r>
              <a:rPr lang="eu-ES" dirty="0" smtClean="0">
                <a:latin typeface="+mj-lt"/>
              </a:rPr>
              <a:t>1. Saioa</a:t>
            </a:r>
          </a:p>
          <a:p>
            <a:pPr marL="514350" indent="-514350"/>
            <a:endParaRPr lang="eu-ES" dirty="0" smtClean="0">
              <a:latin typeface="+mj-lt"/>
            </a:endParaRPr>
          </a:p>
          <a:p>
            <a:r>
              <a:rPr lang="eu-ES" sz="2800" b="1" dirty="0" smtClean="0">
                <a:latin typeface="Calibri" pitchFamily="34" charset="0"/>
              </a:rPr>
              <a:t>G.2.3.1. LANBIDE HEZIKETAKO EGITURA, KONPETENTZIA DIGITALA ETA METODOLOGIA</a:t>
            </a:r>
          </a:p>
          <a:p>
            <a:r>
              <a:rPr lang="eu-ES" sz="2800" b="1" dirty="0" err="1" smtClean="0">
                <a:latin typeface="Calibri" pitchFamily="34" charset="0"/>
              </a:rPr>
              <a:t>Ikaslearen </a:t>
            </a:r>
            <a:r>
              <a:rPr lang="eu-ES" sz="2800" b="1" dirty="0" smtClean="0">
                <a:latin typeface="Calibri" pitchFamily="34" charset="0"/>
              </a:rPr>
              <a:t> Konpetentzia digital </a:t>
            </a:r>
            <a:r>
              <a:rPr lang="eu-ES" sz="2800" b="1" dirty="0" err="1" smtClean="0">
                <a:latin typeface="Calibri" pitchFamily="34" charset="0"/>
              </a:rPr>
              <a:t>orokorrak, </a:t>
            </a:r>
            <a:r>
              <a:rPr lang="eu-ES" sz="2800" b="1" dirty="0" smtClean="0">
                <a:latin typeface="Calibri" pitchFamily="34" charset="0"/>
              </a:rPr>
              <a:t> LHko </a:t>
            </a:r>
            <a:r>
              <a:rPr lang="eu-ES" sz="2800" b="1" dirty="0" err="1" smtClean="0">
                <a:latin typeface="Calibri" pitchFamily="34" charset="0"/>
              </a:rPr>
              <a:t>Curriculumnean</a:t>
            </a:r>
            <a:r>
              <a:rPr lang="eu-ES" sz="2800" b="1" dirty="0" smtClean="0">
                <a:latin typeface="Calibri" pitchFamily="34" charset="0"/>
              </a:rPr>
              <a:t> </a:t>
            </a:r>
            <a:r>
              <a:rPr lang="eu-ES" sz="2800" b="1" dirty="0" err="1" smtClean="0">
                <a:latin typeface="Calibri" pitchFamily="34" charset="0"/>
              </a:rPr>
              <a:t>EM-GM</a:t>
            </a:r>
            <a:endParaRPr lang="eu-ES" sz="2800" b="1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u-ES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429684" cy="928694"/>
          </a:xfrm>
        </p:spPr>
        <p:txBody>
          <a:bodyPr>
            <a:noAutofit/>
          </a:bodyPr>
          <a:lstStyle/>
          <a:p>
            <a:pPr marL="514350" indent="-514350"/>
            <a:r>
              <a:rPr lang="eu-ES" sz="2400" b="1" dirty="0" smtClean="0">
                <a:latin typeface="+mj-lt"/>
              </a:rPr>
              <a:t>2. LH </a:t>
            </a:r>
            <a:r>
              <a:rPr lang="eu-ES" sz="2400" b="1" dirty="0" err="1" smtClean="0">
                <a:latin typeface="+mj-lt"/>
              </a:rPr>
              <a:t>estruktura-Familiak</a:t>
            </a:r>
            <a:r>
              <a:rPr lang="eu-ES" sz="2400" b="1" dirty="0" smtClean="0">
                <a:latin typeface="+mj-lt"/>
              </a:rPr>
              <a:t>-</a:t>
            </a:r>
            <a:r>
              <a:rPr lang="eu-ES" sz="2400" b="1" dirty="0" err="1" smtClean="0">
                <a:latin typeface="+mj-lt"/>
              </a:rPr>
              <a:t>Zikloak-Moduluak</a:t>
            </a:r>
            <a:endParaRPr lang="eu-ES" sz="2400" b="1" dirty="0" smtClean="0">
              <a:latin typeface="+mj-lt"/>
            </a:endParaRPr>
          </a:p>
          <a:p>
            <a:pPr marL="514350" indent="-514350"/>
            <a:r>
              <a:rPr lang="eu-ES" sz="2400" b="1" dirty="0" smtClean="0">
                <a:latin typeface="+mj-lt"/>
              </a:rPr>
              <a:t>2.3. Teoria-praktika</a:t>
            </a:r>
            <a:r>
              <a:rPr lang="eu-ES" sz="2400" dirty="0" smtClean="0">
                <a:latin typeface="+mj-lt"/>
              </a:rPr>
              <a:t> </a:t>
            </a:r>
            <a:endParaRPr lang="eu-ES" sz="24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40" y="6000768"/>
            <a:ext cx="665770" cy="69351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8" name="Azpititulua 2"/>
          <p:cNvSpPr txBox="1">
            <a:spLocks/>
          </p:cNvSpPr>
          <p:nvPr/>
        </p:nvSpPr>
        <p:spPr>
          <a:xfrm>
            <a:off x="357158" y="2428868"/>
            <a:ext cx="8429684" cy="92869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u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Euskal Herrian 24</a:t>
            </a:r>
            <a:r>
              <a:rPr kumimoji="0" lang="eu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Arlo profesional garatzen dira eta 134 titulu inguru.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u-ES" sz="2400" dirty="0" smtClean="0">
                <a:latin typeface="+mj-lt"/>
              </a:rPr>
              <a:t> Titulu bakoitza arlo teorikoan (%40) eta praktikoan (%60), baina, baita ere badaude beste figura batzuk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u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Arlo teoriko ikasgaiak  eta irakasleak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u-ES" sz="2400" dirty="0" smtClean="0">
                <a:latin typeface="+mj-lt"/>
              </a:rPr>
              <a:t>Arlo praktikako ikasgaiak eta irakasleak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u-ES" sz="2400" dirty="0" smtClean="0">
                <a:latin typeface="+mj-lt"/>
              </a:rPr>
              <a:t>IKT dinamizatzaileak , FNR Arduraduna, Proiektu Kudeatzailea,  Informatika Sare arduraduna ,…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u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Kudeaketaz  arduratzen diren Beste Irakasle eta langileak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429684" cy="928694"/>
          </a:xfrm>
        </p:spPr>
        <p:txBody>
          <a:bodyPr>
            <a:noAutofit/>
          </a:bodyPr>
          <a:lstStyle/>
          <a:p>
            <a:pPr marL="514350" indent="-514350"/>
            <a:r>
              <a:rPr lang="eu-ES" sz="2400" b="1" dirty="0" smtClean="0">
                <a:latin typeface="+mj-lt"/>
              </a:rPr>
              <a:t>2. LH </a:t>
            </a:r>
            <a:r>
              <a:rPr lang="eu-ES" sz="2400" b="1" dirty="0" err="1" smtClean="0">
                <a:latin typeface="+mj-lt"/>
              </a:rPr>
              <a:t>estruktura-Familiak</a:t>
            </a:r>
            <a:r>
              <a:rPr lang="eu-ES" sz="2400" b="1" dirty="0" smtClean="0">
                <a:latin typeface="+mj-lt"/>
              </a:rPr>
              <a:t>-</a:t>
            </a:r>
            <a:r>
              <a:rPr lang="eu-ES" sz="2400" b="1" dirty="0" err="1" smtClean="0">
                <a:latin typeface="+mj-lt"/>
              </a:rPr>
              <a:t>Zikloak-Moduluak</a:t>
            </a:r>
            <a:endParaRPr lang="eu-ES" sz="2400" b="1" dirty="0" smtClean="0">
              <a:latin typeface="+mj-lt"/>
            </a:endParaRPr>
          </a:p>
          <a:p>
            <a:pPr marL="514350" indent="-514350"/>
            <a:r>
              <a:rPr lang="eu-ES" sz="2400" b="1" dirty="0" smtClean="0">
                <a:latin typeface="+mj-lt"/>
              </a:rPr>
              <a:t>2.3. Teoria-praktika</a:t>
            </a:r>
            <a:r>
              <a:rPr lang="eu-ES" sz="2400" dirty="0" smtClean="0">
                <a:latin typeface="+mj-lt"/>
              </a:rPr>
              <a:t> </a:t>
            </a:r>
            <a:endParaRPr lang="eu-ES" sz="24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8" name="Azpititulua 2"/>
          <p:cNvSpPr txBox="1">
            <a:spLocks/>
          </p:cNvSpPr>
          <p:nvPr/>
        </p:nvSpPr>
        <p:spPr>
          <a:xfrm>
            <a:off x="357158" y="1571612"/>
            <a:ext cx="8429684" cy="92869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u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Arlo teoriko ikasgaiak   (PES)</a:t>
            </a:r>
          </a:p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u-ES" sz="2400" dirty="0" smtClean="0">
                <a:latin typeface="+mj-lt"/>
              </a:rPr>
              <a:t>Arlo praktikako ikasgaiak (PT)</a:t>
            </a:r>
            <a:endParaRPr kumimoji="0" lang="eu-E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23609" t="32227" r="42350" b="23828"/>
          <a:stretch>
            <a:fillRect/>
          </a:stretch>
        </p:blipFill>
        <p:spPr bwMode="auto">
          <a:xfrm>
            <a:off x="1142976" y="2500306"/>
            <a:ext cx="5857916" cy="42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stuKoadroa 8"/>
          <p:cNvSpPr txBox="1"/>
          <p:nvPr/>
        </p:nvSpPr>
        <p:spPr>
          <a:xfrm>
            <a:off x="7143768" y="3643314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000" b="1" dirty="0" smtClean="0">
                <a:latin typeface="+mj-lt"/>
              </a:rPr>
              <a:t>Elektrizitate eta elektronikako Zikloa</a:t>
            </a:r>
            <a:endParaRPr lang="eu-E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429684" cy="928694"/>
          </a:xfrm>
        </p:spPr>
        <p:txBody>
          <a:bodyPr>
            <a:noAutofit/>
          </a:bodyPr>
          <a:lstStyle/>
          <a:p>
            <a:pPr marL="514350" indent="-514350"/>
            <a:r>
              <a:rPr lang="eu-ES" sz="2400" b="1" dirty="0" smtClean="0">
                <a:latin typeface="+mj-lt"/>
              </a:rPr>
              <a:t>2. LH </a:t>
            </a:r>
            <a:r>
              <a:rPr lang="eu-ES" sz="2400" b="1" dirty="0" err="1" smtClean="0">
                <a:latin typeface="+mj-lt"/>
              </a:rPr>
              <a:t>estruktura-Familiak</a:t>
            </a:r>
            <a:r>
              <a:rPr lang="eu-ES" sz="2400" b="1" dirty="0" smtClean="0">
                <a:latin typeface="+mj-lt"/>
              </a:rPr>
              <a:t>-</a:t>
            </a:r>
            <a:r>
              <a:rPr lang="eu-ES" sz="2400" b="1" dirty="0" err="1" smtClean="0">
                <a:latin typeface="+mj-lt"/>
              </a:rPr>
              <a:t>Zikloak-Moduluak</a:t>
            </a:r>
            <a:endParaRPr lang="eu-ES" sz="2400" b="1" dirty="0" smtClean="0">
              <a:latin typeface="+mj-lt"/>
            </a:endParaRPr>
          </a:p>
          <a:p>
            <a:pPr marL="514350" indent="-514350"/>
            <a:r>
              <a:rPr lang="eu-ES" sz="2400" b="1" dirty="0" smtClean="0">
                <a:latin typeface="+mj-lt"/>
              </a:rPr>
              <a:t>2.3. Teoria-praktika</a:t>
            </a:r>
            <a:r>
              <a:rPr lang="eu-ES" sz="2400" dirty="0" smtClean="0">
                <a:latin typeface="+mj-lt"/>
              </a:rPr>
              <a:t> </a:t>
            </a:r>
            <a:endParaRPr lang="eu-ES" sz="24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6" name="Laukizuzena 5"/>
          <p:cNvSpPr/>
          <p:nvPr/>
        </p:nvSpPr>
        <p:spPr>
          <a:xfrm>
            <a:off x="428596" y="2143116"/>
            <a:ext cx="81439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u-ES" sz="3200" b="1" dirty="0">
                <a:latin typeface="+mj-lt"/>
              </a:rPr>
              <a:t>2.4. </a:t>
            </a:r>
            <a:r>
              <a:rPr lang="eu-ES" sz="3200" b="1" dirty="0" smtClean="0">
                <a:latin typeface="+mj-lt"/>
              </a:rPr>
              <a:t>Irakasle </a:t>
            </a:r>
            <a:r>
              <a:rPr lang="eu-ES" sz="3200" b="1" dirty="0">
                <a:latin typeface="+mj-lt"/>
              </a:rPr>
              <a:t>eta ikasleen konpetentzia </a:t>
            </a:r>
            <a:r>
              <a:rPr lang="eu-ES" sz="3200" b="1" dirty="0" smtClean="0">
                <a:latin typeface="+mj-lt"/>
              </a:rPr>
              <a:t>digitala</a:t>
            </a:r>
          </a:p>
          <a:p>
            <a:pPr marL="514350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Lanbide Heziketan legez ez da KD garatzen</a:t>
            </a:r>
          </a:p>
          <a:p>
            <a:pPr marL="514350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Irakasleek: Arloari KD espezifikoak (Softwareetan oinarrituta)</a:t>
            </a:r>
          </a:p>
          <a:p>
            <a:pPr marL="514350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Ikasleak: Edozein Herritarrak beharko lituzken KD eta arloari dagozkion </a:t>
            </a:r>
            <a:r>
              <a:rPr lang="eu-ES" sz="2800" b="1" dirty="0" err="1" smtClean="0">
                <a:latin typeface="+mj-lt"/>
              </a:rPr>
              <a:t>Sofwareak</a:t>
            </a:r>
            <a:r>
              <a:rPr lang="eu-ES" sz="2800" b="1" dirty="0" smtClean="0">
                <a:latin typeface="+mj-lt"/>
              </a:rPr>
              <a:t> erabiltzea</a:t>
            </a:r>
          </a:p>
          <a:p>
            <a:pPr marL="514350" indent="-514350">
              <a:buFontTx/>
              <a:buChar char="-"/>
            </a:pPr>
            <a:endParaRPr lang="eu-E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429684" cy="928694"/>
          </a:xfrm>
        </p:spPr>
        <p:txBody>
          <a:bodyPr>
            <a:noAutofit/>
          </a:bodyPr>
          <a:lstStyle/>
          <a:p>
            <a:pPr marL="514350" indent="-514350"/>
            <a:r>
              <a:rPr lang="eu-ES" sz="2400" b="1" dirty="0" smtClean="0">
                <a:latin typeface="+mj-lt"/>
              </a:rPr>
              <a:t>2. LH </a:t>
            </a:r>
            <a:r>
              <a:rPr lang="eu-ES" sz="2400" b="1" dirty="0" err="1" smtClean="0">
                <a:latin typeface="+mj-lt"/>
              </a:rPr>
              <a:t>estruktura-Familiak</a:t>
            </a:r>
            <a:r>
              <a:rPr lang="eu-ES" sz="2400" b="1" dirty="0" smtClean="0">
                <a:latin typeface="+mj-lt"/>
              </a:rPr>
              <a:t>-</a:t>
            </a:r>
            <a:r>
              <a:rPr lang="eu-ES" sz="2400" b="1" dirty="0" err="1" smtClean="0">
                <a:latin typeface="+mj-lt"/>
              </a:rPr>
              <a:t>Zikloak-Moduluak</a:t>
            </a:r>
            <a:endParaRPr lang="eu-ES" sz="2400" b="1" dirty="0" smtClean="0">
              <a:latin typeface="+mj-lt"/>
            </a:endParaRPr>
          </a:p>
          <a:p>
            <a:pPr marL="514350" indent="-514350"/>
            <a:r>
              <a:rPr lang="eu-ES" sz="2400" b="1" dirty="0" smtClean="0">
                <a:latin typeface="+mj-lt"/>
              </a:rPr>
              <a:t>2.3. Teoria-praktika</a:t>
            </a:r>
            <a:r>
              <a:rPr lang="eu-ES" sz="2400" dirty="0" smtClean="0">
                <a:latin typeface="+mj-lt"/>
              </a:rPr>
              <a:t> </a:t>
            </a:r>
            <a:endParaRPr lang="eu-ES" sz="24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6" name="Laukizuzena 5"/>
          <p:cNvSpPr/>
          <p:nvPr/>
        </p:nvSpPr>
        <p:spPr>
          <a:xfrm>
            <a:off x="428596" y="1857364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u-ES" sz="3200" b="1" dirty="0">
                <a:latin typeface="+mj-lt"/>
              </a:rPr>
              <a:t>2.4. </a:t>
            </a:r>
            <a:r>
              <a:rPr lang="eu-ES" sz="3200" b="1" dirty="0" smtClean="0">
                <a:latin typeface="+mj-lt"/>
              </a:rPr>
              <a:t>Irakasle </a:t>
            </a:r>
            <a:r>
              <a:rPr lang="eu-ES" sz="3200" b="1" dirty="0">
                <a:latin typeface="+mj-lt"/>
              </a:rPr>
              <a:t>eta ikasleen konpetentzia </a:t>
            </a:r>
            <a:r>
              <a:rPr lang="eu-ES" sz="3200" b="1" dirty="0" smtClean="0">
                <a:latin typeface="+mj-lt"/>
              </a:rPr>
              <a:t>digitala</a:t>
            </a:r>
          </a:p>
          <a:p>
            <a:pPr marL="514350" indent="-514350">
              <a:buFontTx/>
              <a:buChar char="-"/>
            </a:pPr>
            <a:r>
              <a:rPr lang="eu-ES" sz="3200" b="1" dirty="0" smtClean="0">
                <a:latin typeface="+mj-lt"/>
              </a:rPr>
              <a:t>Lanbide Heziketako irakasleek KD gaiaz arduratuta  </a:t>
            </a:r>
            <a:r>
              <a:rPr lang="eu-ES" sz="3200" b="1" dirty="0" err="1" smtClean="0">
                <a:latin typeface="+mj-lt"/>
              </a:rPr>
              <a:t>TKNIKAkin</a:t>
            </a:r>
            <a:r>
              <a:rPr lang="eu-ES" sz="3200" b="1" dirty="0" smtClean="0">
                <a:latin typeface="+mj-lt"/>
              </a:rPr>
              <a:t> batera gaia aztertzen eta garatzen hasten dira. </a:t>
            </a:r>
          </a:p>
          <a:p>
            <a:pPr marL="514350" indent="-514350">
              <a:buFontTx/>
              <a:buChar char="-"/>
            </a:pPr>
            <a:r>
              <a:rPr lang="eu-ES" sz="3200" b="1" dirty="0" smtClean="0">
                <a:latin typeface="+mj-lt"/>
              </a:rPr>
              <a:t>Baliabideak: </a:t>
            </a:r>
          </a:p>
          <a:p>
            <a:pPr marL="971550" lvl="1" indent="-514350">
              <a:buFontTx/>
              <a:buChar char="-"/>
            </a:pPr>
            <a:r>
              <a:rPr lang="eu-ES" sz="2800" b="1" dirty="0" err="1" smtClean="0">
                <a:latin typeface="+mj-lt"/>
              </a:rPr>
              <a:t>DigComOrg</a:t>
            </a:r>
            <a:r>
              <a:rPr lang="eu-ES" sz="2800" b="1" dirty="0" smtClean="0">
                <a:latin typeface="+mj-lt"/>
              </a:rPr>
              <a:t> Irakasleen KD Markoa</a:t>
            </a:r>
          </a:p>
          <a:p>
            <a:pPr marL="971550" lvl="1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IKANOS</a:t>
            </a:r>
          </a:p>
          <a:p>
            <a:pPr marL="971550" lvl="1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Ziklo bakoitzeko berezitasunak eta metodologiak</a:t>
            </a:r>
          </a:p>
          <a:p>
            <a:pPr marL="514350" indent="-514350">
              <a:buFontTx/>
              <a:buChar char="-"/>
            </a:pPr>
            <a:r>
              <a:rPr lang="eu-ES" sz="2800" b="1" dirty="0" smtClean="0">
                <a:latin typeface="+mj-lt"/>
              </a:rPr>
              <a:t>KONPETENTZIA DIGITAL MARKOA LHrako</a:t>
            </a:r>
            <a:endParaRPr lang="eu-ES" sz="3200" b="1" dirty="0" smtClean="0">
              <a:latin typeface="+mj-lt"/>
            </a:endParaRPr>
          </a:p>
          <a:p>
            <a:pPr marL="514350" indent="-514350" algn="ctr"/>
            <a:r>
              <a:rPr lang="eu-ES" sz="3200" b="1" dirty="0" smtClean="0">
                <a:latin typeface="+mj-lt"/>
              </a:rPr>
              <a:t>IRAKASLE&lt;-&gt;IKASLE</a:t>
            </a:r>
            <a:endParaRPr lang="eu-ES" sz="2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/>
          </a:bodyPr>
          <a:lstStyle/>
          <a:p>
            <a:pPr marL="514350" indent="-514350"/>
            <a:r>
              <a:rPr lang="eu-ES" b="1" dirty="0" smtClean="0">
                <a:latin typeface="+mj-lt"/>
              </a:rPr>
              <a:t>3</a:t>
            </a:r>
            <a:r>
              <a:rPr lang="eu-ES" b="1" dirty="0" smtClean="0">
                <a:latin typeface="+mj-lt"/>
              </a:rPr>
              <a:t>. Enpresa egonaldia : Lantokiko Prestakuntza eta </a:t>
            </a:r>
            <a:r>
              <a:rPr lang="eu-ES" b="1" dirty="0" smtClean="0">
                <a:latin typeface="+mj-lt"/>
              </a:rPr>
              <a:t>Duala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Lantokiko egonaldia ikastetxetik hurbil edo Europan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Lantokiko prestakuntza 400 ordu Ziklo bukaeran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Sistema Duala, lantokiko egonaldia </a:t>
            </a:r>
            <a:r>
              <a:rPr lang="eu-ES" dirty="0" err="1" smtClean="0">
                <a:latin typeface="+mj-lt"/>
              </a:rPr>
              <a:t>–ikastetxea</a:t>
            </a:r>
            <a:endParaRPr lang="eu-ES" dirty="0" smtClean="0">
              <a:latin typeface="+mj-lt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Konpetentzia digitalak: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Orokorrak 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Zikloari dagozkio n Espezifikoak </a:t>
            </a:r>
          </a:p>
          <a:p>
            <a:pPr marL="971550" lvl="1" indent="-514350" algn="l"/>
            <a:endParaRPr lang="eu-ES" dirty="0" smtClean="0">
              <a:latin typeface="+mj-lt"/>
            </a:endParaRPr>
          </a:p>
          <a:p>
            <a:pPr marL="971550" lvl="1" indent="-514350" algn="l"/>
            <a:r>
              <a:rPr lang="eu-ES" sz="2800" dirty="0" smtClean="0">
                <a:latin typeface="+mj-lt"/>
              </a:rPr>
              <a:t>2 ziklo diferenteen konpetentzia digitalen azterketa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142852"/>
            <a:ext cx="642942" cy="642942"/>
          </a:xfrm>
          <a:prstGeom prst="rect">
            <a:avLst/>
          </a:prstGeom>
        </p:spPr>
      </p:pic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48" y="6072206"/>
            <a:ext cx="617200" cy="64291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71480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graphicFrame>
        <p:nvGraphicFramePr>
          <p:cNvPr id="8" name="Taula 7"/>
          <p:cNvGraphicFramePr>
            <a:graphicFrameLocks noGrp="1"/>
          </p:cNvGraphicFramePr>
          <p:nvPr/>
        </p:nvGraphicFramePr>
        <p:xfrm>
          <a:off x="285720" y="1857364"/>
          <a:ext cx="4143404" cy="3970436"/>
        </p:xfrm>
        <a:graphic>
          <a:graphicData uri="http://schemas.openxmlformats.org/drawingml/2006/table">
            <a:tbl>
              <a:tblPr/>
              <a:tblGrid>
                <a:gridCol w="3071834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rgbClr val="6C9FB0"/>
                          </a:solidFill>
                          <a:latin typeface="verdana"/>
                        </a:rPr>
                        <a:t>Modulua (ikasgaia)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rgbClr val="6C9FB0"/>
                          </a:solidFill>
                          <a:latin typeface="verdana"/>
                        </a:rPr>
                        <a:t>orduak</a:t>
                      </a:r>
                      <a:endParaRPr lang="eu-ES" sz="1200" b="1" dirty="0">
                        <a:solidFill>
                          <a:srgbClr val="6C9FB0"/>
                        </a:solidFill>
                        <a:latin typeface="verdana"/>
                      </a:endParaRP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Komunikaziorako laguntza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 dirty="0">
                          <a:solidFill>
                            <a:srgbClr val="000000"/>
                          </a:solidFill>
                          <a:latin typeface="verdana"/>
                        </a:rPr>
                        <a:t>84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Etxeko laguntza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264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Arreta higienikoa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99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Osasun-arreta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198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Arreta eta laguntza psikosoziala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252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37930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Mendekotasun-egoeran dauden pertsonen ezaugarriak eta beharrak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132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Gizarte-trebetasunak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99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/Enpresa eta ekimen sortzailea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63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Lantokiko prestakuntza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380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Laneko prestakuntza eta orientabidea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Ingeles teknikoa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33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37930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Mendekotasun-egoeran dauden pertsonentzako arreta antolatzea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99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Lehen laguntzak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66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6747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Telelaguntza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 dirty="0">
                          <a:solidFill>
                            <a:srgbClr val="000000"/>
                          </a:solidFill>
                          <a:latin typeface="verdana"/>
                        </a:rPr>
                        <a:t>126</a:t>
                      </a:r>
                    </a:p>
                  </a:txBody>
                  <a:tcPr marL="56444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Laukizuzena 8"/>
          <p:cNvSpPr/>
          <p:nvPr/>
        </p:nvSpPr>
        <p:spPr>
          <a:xfrm>
            <a:off x="285720" y="857232"/>
            <a:ext cx="414340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u-ES" b="1" dirty="0" err="1" smtClean="0">
                <a:solidFill>
                  <a:schemeClr val="bg1"/>
                </a:solidFill>
                <a:latin typeface="+mj-lt"/>
              </a:rPr>
              <a:t>MENDEKOTASUN-EGOERAN</a:t>
            </a:r>
            <a:r>
              <a:rPr lang="eu-ES" b="1" dirty="0" smtClean="0">
                <a:solidFill>
                  <a:schemeClr val="bg1"/>
                </a:solidFill>
                <a:latin typeface="+mj-lt"/>
              </a:rPr>
              <a:t> DAUDEN PERTSONENTZAKO </a:t>
            </a:r>
            <a:r>
              <a:rPr lang="eu-ES" b="1" dirty="0" smtClean="0">
                <a:solidFill>
                  <a:schemeClr val="bg1"/>
                </a:solidFill>
                <a:latin typeface="+mj-lt"/>
              </a:rPr>
              <a:t>ARRETA</a:t>
            </a:r>
          </a:p>
          <a:p>
            <a:r>
              <a:rPr lang="eu-ES" b="1" dirty="0" smtClean="0">
                <a:solidFill>
                  <a:schemeClr val="bg1"/>
                </a:solidFill>
                <a:latin typeface="+mj-lt"/>
              </a:rPr>
              <a:t>erdi </a:t>
            </a:r>
            <a:r>
              <a:rPr lang="eu-ES" b="1" dirty="0" smtClean="0">
                <a:solidFill>
                  <a:schemeClr val="bg1"/>
                </a:solidFill>
                <a:latin typeface="+mj-lt"/>
              </a:rPr>
              <a:t>mailakoa - 2000 ordu</a:t>
            </a:r>
            <a:endParaRPr lang="eu-E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Taula 9"/>
          <p:cNvGraphicFramePr>
            <a:graphicFrameLocks noGrp="1"/>
          </p:cNvGraphicFramePr>
          <p:nvPr/>
        </p:nvGraphicFramePr>
        <p:xfrm>
          <a:off x="4572001" y="1857364"/>
          <a:ext cx="4143404" cy="3925766"/>
        </p:xfrm>
        <a:graphic>
          <a:graphicData uri="http://schemas.openxmlformats.org/drawingml/2006/table">
            <a:tbl>
              <a:tblPr/>
              <a:tblGrid>
                <a:gridCol w="3314723"/>
                <a:gridCol w="828681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rgbClr val="6C9FB0"/>
                          </a:solidFill>
                          <a:latin typeface="verdana"/>
                        </a:rPr>
                        <a:t>Modulua (ikasgaia)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rgbClr val="6C9FB0"/>
                          </a:solidFill>
                          <a:latin typeface="verdana"/>
                        </a:rPr>
                        <a:t>orduak</a:t>
                      </a:r>
                      <a:endParaRPr lang="eu-ES" sz="1200" b="1" dirty="0">
                        <a:solidFill>
                          <a:srgbClr val="6C9FB0"/>
                        </a:solidFill>
                        <a:latin typeface="verdana"/>
                      </a:endParaRP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Telebista-zirkuitu itxia eta segurtasun elektronikoa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126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Elektronika aplikatua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231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Enpresa eta ekimen sortzailea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63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Mikroinformatika-tresneria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165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Lantokiko prestakuntza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380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Laneko prestakuntza eta orientabidea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 dirty="0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Etxebizitzetako eta eraikinetako telekomunikazio-azpiegitura komunak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Datu-sareen eta telefonia-sistemen azpiegiturak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165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Ingeles teknikoa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33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Megafonia- eta sonorizazio-instalazioak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Irrati-komunikazioen instalazioak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132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Instalazio domotikoak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126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eu-ES" sz="1200" b="0">
                          <a:solidFill>
                            <a:srgbClr val="000000"/>
                          </a:solidFill>
                          <a:latin typeface="verdana"/>
                        </a:rPr>
                        <a:t>Oinarrizko instalazio elektrikoak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0" dirty="0">
                          <a:solidFill>
                            <a:srgbClr val="000000"/>
                          </a:solidFill>
                          <a:latin typeface="verdana"/>
                        </a:rPr>
                        <a:t>264</a:t>
                      </a:r>
                    </a:p>
                  </a:txBody>
                  <a:tcPr marL="57207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4"/>
                    </a:solidFill>
                  </a:tcPr>
                </a:tc>
              </a:tr>
            </a:tbl>
          </a:graphicData>
        </a:graphic>
      </p:graphicFrame>
      <p:sp>
        <p:nvSpPr>
          <p:cNvPr id="11" name="Laukizuzena 10"/>
          <p:cNvSpPr/>
          <p:nvPr/>
        </p:nvSpPr>
        <p:spPr>
          <a:xfrm>
            <a:off x="4572000" y="857232"/>
            <a:ext cx="414340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j-lt"/>
              </a:rPr>
              <a:t>TELEKOMUNIKAZIOKO 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INSTALAZIOAK</a:t>
            </a:r>
            <a:endParaRPr lang="es-ES" b="1" dirty="0" smtClean="0">
              <a:solidFill>
                <a:schemeClr val="bg1"/>
              </a:solidFill>
              <a:latin typeface="+mj-lt"/>
            </a:endParaRPr>
          </a:p>
          <a:p>
            <a:endParaRPr lang="es-E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+mj-lt"/>
              </a:rPr>
              <a:t>erdi 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mailakoa - 2000 ordu</a:t>
            </a:r>
            <a:endParaRPr 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785786" y="5929330"/>
            <a:ext cx="8358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u-ES" sz="2000" dirty="0" smtClean="0">
                <a:latin typeface="+mj-lt"/>
              </a:rPr>
              <a:t>Bi ziklo hauek egitera doazen bi ikasleek ez dituzte lantzen inongo  Konpetentzia Digitalik ez badira ikasgaiaren softwareari lotutakoak</a:t>
            </a:r>
            <a:endParaRPr lang="eu-E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142852"/>
            <a:ext cx="642942" cy="642942"/>
          </a:xfrm>
          <a:prstGeom prst="rect">
            <a:avLst/>
          </a:prstGeom>
        </p:spPr>
      </p:pic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48" y="6072206"/>
            <a:ext cx="617200" cy="64291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71480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12" name="Laukizuzena 11"/>
          <p:cNvSpPr/>
          <p:nvPr/>
        </p:nvSpPr>
        <p:spPr>
          <a:xfrm>
            <a:off x="428596" y="1285860"/>
            <a:ext cx="8358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u-ES" sz="2800" b="1" dirty="0" smtClean="0">
                <a:latin typeface="+mj-lt"/>
              </a:rPr>
              <a:t>Lanbide Heziketako ibilbidean  konpetentzia digitalak:</a:t>
            </a:r>
          </a:p>
          <a:p>
            <a:pPr marL="0" lvl="1"/>
            <a:endParaRPr lang="eu-ES" sz="2800" dirty="0" smtClean="0">
              <a:latin typeface="+mj-lt"/>
            </a:endParaRPr>
          </a:p>
          <a:p>
            <a:pPr marL="0" lvl="1">
              <a:buFontTx/>
              <a:buChar char="-"/>
            </a:pPr>
            <a:r>
              <a:rPr lang="eu-ES" sz="2800" dirty="0" smtClean="0">
                <a:latin typeface="+mj-lt"/>
              </a:rPr>
              <a:t> Berdin balio beharko du ziklo bat edo beste baterako</a:t>
            </a:r>
          </a:p>
          <a:p>
            <a:pPr marL="0" lvl="1">
              <a:buFontTx/>
              <a:buChar char="-"/>
            </a:pPr>
            <a:r>
              <a:rPr lang="eu-ES" sz="2800" dirty="0" smtClean="0">
                <a:latin typeface="+mj-lt"/>
              </a:rPr>
              <a:t> </a:t>
            </a:r>
            <a:r>
              <a:rPr lang="eu-ES" sz="2800" dirty="0" smtClean="0">
                <a:latin typeface="+mj-lt"/>
              </a:rPr>
              <a:t>Irakaslearen konpetentzia digitala ikaslearen KD batera</a:t>
            </a:r>
          </a:p>
          <a:p>
            <a:pPr marL="0" lvl="1">
              <a:buFontTx/>
              <a:buChar char="-"/>
            </a:pPr>
            <a:r>
              <a:rPr lang="eu-ES" sz="2800" dirty="0" smtClean="0">
                <a:latin typeface="+mj-lt"/>
              </a:rPr>
              <a:t> Irakaslearen KD </a:t>
            </a:r>
            <a:r>
              <a:rPr lang="eu-ES" sz="2800" dirty="0" err="1" smtClean="0">
                <a:latin typeface="+mj-lt"/>
              </a:rPr>
              <a:t>formakuntza</a:t>
            </a:r>
            <a:r>
              <a:rPr lang="eu-ES" sz="2800" dirty="0" smtClean="0">
                <a:latin typeface="+mj-lt"/>
              </a:rPr>
              <a:t>  eta ebaluazioa badago</a:t>
            </a:r>
          </a:p>
          <a:p>
            <a:pPr marL="0" lvl="1">
              <a:buFontTx/>
              <a:buChar char="-"/>
            </a:pPr>
            <a:r>
              <a:rPr lang="eu-ES" sz="2800" dirty="0" smtClean="0">
                <a:latin typeface="+mj-lt"/>
              </a:rPr>
              <a:t> Ikaslearen KD garatzeko jarduerak diseinatu behar dira</a:t>
            </a:r>
          </a:p>
          <a:p>
            <a:pPr marL="0" lvl="1">
              <a:buFontTx/>
              <a:buChar char="-"/>
            </a:pPr>
            <a:r>
              <a:rPr lang="eu-ES" sz="2800" dirty="0" smtClean="0">
                <a:latin typeface="+mj-lt"/>
              </a:rPr>
              <a:t>Ebaluazio sistema </a:t>
            </a:r>
            <a:endParaRPr lang="eu-ES" sz="2800" dirty="0" smtClean="0">
              <a:latin typeface="+mj-lt"/>
            </a:endParaRPr>
          </a:p>
        </p:txBody>
      </p:sp>
      <p:pic>
        <p:nvPicPr>
          <p:cNvPr id="13" name="Irudia 12" descr="ibilbide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4DAB9D"/>
              </a:clrFrom>
              <a:clrTo>
                <a:srgbClr val="4DAB9D">
                  <a:alpha val="0"/>
                </a:srgbClr>
              </a:clrTo>
            </a:clrChange>
          </a:blip>
          <a:srcRect l="53755" t="52110" r="30887" b="29280"/>
          <a:stretch>
            <a:fillRect/>
          </a:stretch>
        </p:blipFill>
        <p:spPr>
          <a:xfrm>
            <a:off x="6357950" y="4000503"/>
            <a:ext cx="1643074" cy="2738457"/>
          </a:xfrm>
          <a:prstGeom prst="rect">
            <a:avLst/>
          </a:prstGeom>
        </p:spPr>
      </p:pic>
      <p:pic>
        <p:nvPicPr>
          <p:cNvPr id="14" name="Irudia 13" descr="ibilbide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4DAB9D"/>
              </a:clrFrom>
              <a:clrTo>
                <a:srgbClr val="4DAB9D">
                  <a:alpha val="0"/>
                </a:srgbClr>
              </a:clrTo>
            </a:clrChange>
          </a:blip>
          <a:srcRect l="51927" t="80025" r="26133" b="6682"/>
          <a:stretch>
            <a:fillRect/>
          </a:stretch>
        </p:blipFill>
        <p:spPr>
          <a:xfrm>
            <a:off x="1071538" y="4357693"/>
            <a:ext cx="2857520" cy="2381267"/>
          </a:xfrm>
          <a:prstGeom prst="rect">
            <a:avLst/>
          </a:prstGeom>
        </p:spPr>
      </p:pic>
      <p:pic>
        <p:nvPicPr>
          <p:cNvPr id="15" name="Irudia 14" descr="ibilbid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000504"/>
            <a:ext cx="2000264" cy="2751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/>
          </a:bodyPr>
          <a:lstStyle/>
          <a:p>
            <a:pPr marL="514350" indent="-514350"/>
            <a:r>
              <a:rPr lang="eu-ES" dirty="0" smtClean="0">
                <a:latin typeface="+mj-lt"/>
              </a:rPr>
              <a:t>4</a:t>
            </a:r>
            <a:r>
              <a:rPr lang="eu-ES" dirty="0" smtClean="0">
                <a:latin typeface="+mj-lt"/>
              </a:rPr>
              <a:t>. Lanbide Heziketa eta berrikuntzak: </a:t>
            </a:r>
            <a:r>
              <a:rPr lang="eu-ES" dirty="0" err="1" smtClean="0">
                <a:latin typeface="+mj-lt"/>
              </a:rPr>
              <a:t>Tknika</a:t>
            </a:r>
            <a:r>
              <a:rPr lang="eu-ES" dirty="0" smtClean="0">
                <a:latin typeface="+mj-lt"/>
              </a:rPr>
              <a:t>, </a:t>
            </a:r>
            <a:r>
              <a:rPr lang="eu-ES" dirty="0" err="1" smtClean="0">
                <a:latin typeface="+mj-lt"/>
              </a:rPr>
              <a:t>Ikasenpresa</a:t>
            </a:r>
            <a:r>
              <a:rPr lang="eu-ES" dirty="0" smtClean="0">
                <a:latin typeface="+mj-lt"/>
              </a:rPr>
              <a:t>, Nazioartea, Proiektuak, </a:t>
            </a:r>
            <a:r>
              <a:rPr lang="eu-ES" dirty="0" err="1" smtClean="0">
                <a:latin typeface="+mj-lt"/>
              </a:rPr>
              <a:t>Tkgune</a:t>
            </a:r>
            <a:r>
              <a:rPr lang="eu-ES" dirty="0" smtClean="0">
                <a:latin typeface="+mj-lt"/>
              </a:rPr>
              <a:t>, </a:t>
            </a:r>
            <a:r>
              <a:rPr lang="eu-ES" dirty="0" err="1" smtClean="0">
                <a:latin typeface="+mj-lt"/>
              </a:rPr>
              <a:t>IdeaTK</a:t>
            </a:r>
            <a:r>
              <a:rPr lang="eu-ES" dirty="0" err="1" smtClean="0">
                <a:latin typeface="+mj-lt"/>
              </a:rPr>
              <a:t>,…</a:t>
            </a:r>
            <a:endParaRPr lang="eu-ES" dirty="0" smtClean="0">
              <a:latin typeface="+mj-lt"/>
            </a:endParaRPr>
          </a:p>
          <a:p>
            <a:pPr marL="514350" indent="-514350" algn="l"/>
            <a:r>
              <a:rPr lang="eu-ES" dirty="0" smtClean="0">
                <a:latin typeface="+mj-lt"/>
              </a:rPr>
              <a:t>Azkeneko urteetan Lanbide Heziketan Ikaskuntza-irakaskuntza prozesuan  Metodologia berriak lantzen ari dira, horietako bat:</a:t>
            </a:r>
          </a:p>
          <a:p>
            <a:pPr marL="514350" indent="-514350" algn="l"/>
            <a:r>
              <a:rPr lang="eu-ES" sz="4000" dirty="0" smtClean="0">
                <a:latin typeface="+mj-lt"/>
              </a:rPr>
              <a:t> Etekin Handiko Heziketa Zikloa (ETHAZI)</a:t>
            </a:r>
          </a:p>
          <a:p>
            <a:pPr marL="514350" indent="-514350" algn="l"/>
            <a:r>
              <a:rPr lang="eu-ES" sz="2800" dirty="0" smtClean="0">
                <a:latin typeface="+mj-lt"/>
              </a:rPr>
              <a:t>Ikaslea protagonista,  bakoitzaren hezkuntza garapen profesional eta  pertsonalarekin lotuta</a:t>
            </a:r>
          </a:p>
          <a:p>
            <a:pPr marL="514350" indent="-514350" algn="ctr"/>
            <a:r>
              <a:rPr lang="eu-ES" sz="2800" dirty="0" smtClean="0">
                <a:latin typeface="+mj-lt"/>
              </a:rPr>
              <a:t>Erronketan jardueretan oinarrituta</a:t>
            </a:r>
          </a:p>
          <a:p>
            <a:pPr marL="514350" indent="-514350" algn="ctr"/>
            <a:r>
              <a:rPr lang="eu-ES" sz="2800" dirty="0" smtClean="0">
                <a:latin typeface="+mj-lt"/>
              </a:rPr>
              <a:t>Irakaslea tutore eta gidari lanetan </a:t>
            </a:r>
            <a:endParaRPr lang="eu-ES" sz="24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8148" y="214290"/>
            <a:ext cx="857256" cy="8929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6357950" cy="928670"/>
          </a:xfrm>
        </p:spPr>
        <p:txBody>
          <a:bodyPr>
            <a:normAutofit fontScale="90000"/>
          </a:bodyPr>
          <a:lstStyle/>
          <a:p>
            <a:r>
              <a:rPr lang="eu-ES" sz="3600" dirty="0" smtClean="0"/>
              <a:t>LANBIDE HEZIKETA SISTEMA </a:t>
            </a:r>
            <a:r>
              <a:rPr lang="eu-ES" sz="3600" dirty="0" err="1" smtClean="0"/>
              <a:t>HEZikt</a:t>
            </a:r>
            <a:endParaRPr lang="eu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/>
          </a:bodyPr>
          <a:lstStyle/>
          <a:p>
            <a:pPr marL="514350" indent="-514350"/>
            <a:r>
              <a:rPr lang="eu-ES" sz="4000" dirty="0" smtClean="0">
                <a:latin typeface="+mj-lt"/>
              </a:rPr>
              <a:t>Etekin Handiko Heziketa Zikloa (ETHAZI)</a:t>
            </a:r>
          </a:p>
          <a:p>
            <a:pPr marL="514350" indent="-514350"/>
            <a:endParaRPr lang="eu-ES" sz="4000" dirty="0" smtClean="0">
              <a:latin typeface="+mj-lt"/>
            </a:endParaRPr>
          </a:p>
          <a:p>
            <a:pPr marL="514350" indent="-514350" algn="l">
              <a:buFontTx/>
              <a:buChar char="-"/>
            </a:pPr>
            <a:r>
              <a:rPr lang="eu-ES" sz="3200" dirty="0" smtClean="0">
                <a:latin typeface="+mj-lt"/>
              </a:rPr>
              <a:t>Erronken, Jardueren eta ebaluazio sistemen  diseinua</a:t>
            </a:r>
          </a:p>
          <a:p>
            <a:pPr marL="514350" indent="-514350" algn="l">
              <a:buFontTx/>
              <a:buChar char="-"/>
            </a:pPr>
            <a:r>
              <a:rPr lang="eu-ES" sz="3200" dirty="0" smtClean="0">
                <a:latin typeface="+mj-lt"/>
              </a:rPr>
              <a:t>Konpetentzia digitalak garatzeko jardueren  diseinua eta ebaluazioa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8148" y="214290"/>
            <a:ext cx="857256" cy="8929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6357950" cy="928670"/>
          </a:xfrm>
        </p:spPr>
        <p:txBody>
          <a:bodyPr>
            <a:normAutofit fontScale="90000"/>
          </a:bodyPr>
          <a:lstStyle/>
          <a:p>
            <a:r>
              <a:rPr lang="eu-ES" sz="3600" dirty="0" smtClean="0"/>
              <a:t>LANBIDE HEZIKETA SISTEMA </a:t>
            </a:r>
            <a:r>
              <a:rPr lang="eu-ES" sz="3600" dirty="0" err="1" smtClean="0"/>
              <a:t>HEZikt</a:t>
            </a:r>
            <a:endParaRPr lang="eu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u-ES" sz="3200" b="1" dirty="0" smtClean="0">
                <a:latin typeface="+mj-lt"/>
              </a:rPr>
              <a:t>Egizu:</a:t>
            </a:r>
          </a:p>
          <a:p>
            <a:pPr algn="l"/>
            <a:r>
              <a:rPr lang="eu-ES" sz="3200" b="1" dirty="0" smtClean="0">
                <a:latin typeface="+mj-lt"/>
              </a:rPr>
              <a:t>J.2.3.1. LHko Familietako konpetentzia digitalak aztertzea eta mailakatzea</a:t>
            </a:r>
          </a:p>
          <a:p>
            <a:pPr algn="l"/>
            <a:r>
              <a:rPr lang="eu-ES" sz="3200" b="1" dirty="0" smtClean="0">
                <a:latin typeface="+mj-lt"/>
              </a:rPr>
              <a:t>                - 23 Familia Profesionalen </a:t>
            </a:r>
            <a:r>
              <a:rPr lang="eu-ES" sz="3200" b="1" dirty="0" smtClean="0">
                <a:latin typeface="+mj-lt"/>
              </a:rPr>
              <a:t>azterketa</a:t>
            </a:r>
          </a:p>
          <a:p>
            <a:pPr algn="l"/>
            <a:r>
              <a:rPr lang="eu-ES" dirty="0" smtClean="0">
                <a:latin typeface="+mj-lt"/>
              </a:rPr>
              <a:t>Galdera hauei erantzun eta forora igo:</a:t>
            </a:r>
          </a:p>
          <a:p>
            <a:pPr algn="l">
              <a:buFontTx/>
              <a:buChar char="-"/>
            </a:pPr>
            <a:r>
              <a:rPr lang="eu-ES" b="1" dirty="0" smtClean="0">
                <a:latin typeface="+mj-lt"/>
              </a:rPr>
              <a:t>J.2.3.1.A. </a:t>
            </a:r>
            <a:r>
              <a:rPr lang="eu-ES" dirty="0" smtClean="0">
                <a:latin typeface="+mj-lt"/>
              </a:rPr>
              <a:t>Zein Familia profesionaletan  behar dira konpetentzia digital gehiago eta zeinetan gutxiago? (Zerrendatu Familiak KD beharren arabera)</a:t>
            </a:r>
          </a:p>
          <a:p>
            <a:pPr algn="l">
              <a:buFontTx/>
              <a:buChar char="-"/>
            </a:pPr>
            <a:r>
              <a:rPr lang="eu-ES" dirty="0" smtClean="0">
                <a:latin typeface="+mj-lt"/>
              </a:rPr>
              <a:t> </a:t>
            </a:r>
            <a:r>
              <a:rPr lang="eu-ES" b="1" dirty="0" smtClean="0">
                <a:latin typeface="+mj-lt"/>
              </a:rPr>
              <a:t>J.2.3.1.B. </a:t>
            </a:r>
            <a:r>
              <a:rPr lang="eu-ES" dirty="0" smtClean="0">
                <a:latin typeface="+mj-lt"/>
              </a:rPr>
              <a:t>Bakoitzaren iritzia eman Lanbide Heziketan nola </a:t>
            </a:r>
            <a:r>
              <a:rPr lang="eu-ES" smtClean="0">
                <a:latin typeface="+mj-lt"/>
              </a:rPr>
              <a:t>jorratu konpetentzia </a:t>
            </a:r>
            <a:r>
              <a:rPr lang="eu-ES" dirty="0" smtClean="0">
                <a:latin typeface="+mj-lt"/>
              </a:rPr>
              <a:t>digitalak (4 lerro)</a:t>
            </a:r>
            <a:endParaRPr lang="eu-ES" dirty="0" smtClean="0">
              <a:latin typeface="+mj-lt"/>
            </a:endParaRPr>
          </a:p>
          <a:p>
            <a:pPr marL="514350" indent="-514350"/>
            <a:endParaRPr lang="eu-ES" sz="4000" dirty="0" smtClean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8148" y="214290"/>
            <a:ext cx="857256" cy="8929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6357950" cy="928670"/>
          </a:xfrm>
        </p:spPr>
        <p:txBody>
          <a:bodyPr>
            <a:normAutofit fontScale="90000"/>
          </a:bodyPr>
          <a:lstStyle/>
          <a:p>
            <a:r>
              <a:rPr lang="eu-ES" sz="3600" dirty="0" smtClean="0"/>
              <a:t>LANBIDE HEZIKETA SISTEMA </a:t>
            </a:r>
            <a:r>
              <a:rPr lang="eu-ES" sz="3600" dirty="0" err="1" smtClean="0"/>
              <a:t>HEZikt</a:t>
            </a:r>
            <a:endParaRPr lang="eu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/>
          </a:bodyPr>
          <a:lstStyle/>
          <a:p>
            <a:pPr marL="514350" indent="-514350"/>
            <a:r>
              <a:rPr lang="eu-ES" dirty="0" smtClean="0">
                <a:latin typeface="+mj-lt"/>
              </a:rPr>
              <a:t>1.Lanbide Heziketa sistema eta ibilbideak</a:t>
            </a:r>
          </a:p>
          <a:p>
            <a:pPr marL="514350" indent="-514350"/>
            <a:r>
              <a:rPr lang="eu-ES" dirty="0" smtClean="0">
                <a:latin typeface="+mj-lt"/>
              </a:rPr>
              <a:t>2. LH </a:t>
            </a:r>
            <a:r>
              <a:rPr lang="eu-ES" dirty="0" err="1" smtClean="0">
                <a:latin typeface="+mj-lt"/>
              </a:rPr>
              <a:t>estruktura-Familiak</a:t>
            </a:r>
            <a:r>
              <a:rPr lang="eu-ES" dirty="0" smtClean="0">
                <a:latin typeface="+mj-lt"/>
              </a:rPr>
              <a:t>-</a:t>
            </a:r>
            <a:r>
              <a:rPr lang="eu-ES" dirty="0" err="1" smtClean="0">
                <a:latin typeface="+mj-lt"/>
              </a:rPr>
              <a:t>Zikloak-Moduluak</a:t>
            </a:r>
            <a:endParaRPr lang="eu-ES" dirty="0" smtClean="0">
              <a:latin typeface="+mj-lt"/>
            </a:endParaRPr>
          </a:p>
          <a:p>
            <a:pPr marL="514350" indent="-514350"/>
            <a:r>
              <a:rPr lang="eu-ES" dirty="0" smtClean="0">
                <a:latin typeface="+mj-lt"/>
              </a:rPr>
              <a:t>2.1.Zikloak</a:t>
            </a:r>
          </a:p>
          <a:p>
            <a:pPr marL="514350" indent="-514350"/>
            <a:r>
              <a:rPr lang="eu-ES" dirty="0" smtClean="0">
                <a:latin typeface="+mj-lt"/>
              </a:rPr>
              <a:t>2.2. Moduluak</a:t>
            </a:r>
          </a:p>
          <a:p>
            <a:pPr marL="514350" indent="-514350"/>
            <a:r>
              <a:rPr lang="eu-ES" dirty="0" smtClean="0">
                <a:latin typeface="+mj-lt"/>
              </a:rPr>
              <a:t>2.3. Teoria-praktika</a:t>
            </a:r>
          </a:p>
          <a:p>
            <a:pPr marL="514350" indent="-514350"/>
            <a:r>
              <a:rPr lang="eu-ES" dirty="0" smtClean="0">
                <a:latin typeface="+mj-lt"/>
              </a:rPr>
              <a:t>2.4. irakasle eta ikasleen konpetentzia digitala</a:t>
            </a:r>
          </a:p>
          <a:p>
            <a:pPr marL="514350" indent="-514350"/>
            <a:r>
              <a:rPr lang="eu-ES" dirty="0" smtClean="0">
                <a:latin typeface="+mj-lt"/>
              </a:rPr>
              <a:t>3. Enpresa egonaldia : Lantokiko Prestakuntza eta Dual Sistema</a:t>
            </a:r>
          </a:p>
          <a:p>
            <a:pPr marL="514350" indent="-514350"/>
            <a:r>
              <a:rPr lang="eu-ES" dirty="0" smtClean="0">
                <a:latin typeface="+mj-lt"/>
              </a:rPr>
              <a:t>4. Lanbide Heziketa eta berrikuntzak: </a:t>
            </a:r>
            <a:r>
              <a:rPr lang="eu-ES" dirty="0" err="1" smtClean="0">
                <a:latin typeface="+mj-lt"/>
              </a:rPr>
              <a:t>Tknika</a:t>
            </a:r>
            <a:r>
              <a:rPr lang="eu-ES" dirty="0" smtClean="0">
                <a:latin typeface="+mj-lt"/>
              </a:rPr>
              <a:t>, </a:t>
            </a:r>
            <a:r>
              <a:rPr lang="eu-ES" dirty="0" err="1" smtClean="0">
                <a:latin typeface="+mj-lt"/>
              </a:rPr>
              <a:t>Ikasenpresa</a:t>
            </a:r>
            <a:r>
              <a:rPr lang="eu-ES" dirty="0" smtClean="0">
                <a:latin typeface="+mj-lt"/>
              </a:rPr>
              <a:t>, Nazioartea, Proiektuak, </a:t>
            </a:r>
            <a:r>
              <a:rPr lang="eu-ES" dirty="0" err="1" smtClean="0">
                <a:latin typeface="+mj-lt"/>
              </a:rPr>
              <a:t>Tkgune</a:t>
            </a:r>
            <a:r>
              <a:rPr lang="eu-ES" dirty="0" smtClean="0">
                <a:latin typeface="+mj-lt"/>
              </a:rPr>
              <a:t>, </a:t>
            </a:r>
            <a:r>
              <a:rPr lang="eu-ES" dirty="0" err="1" smtClean="0">
                <a:latin typeface="+mj-lt"/>
              </a:rPr>
              <a:t>IdeaTK</a:t>
            </a:r>
            <a:r>
              <a:rPr lang="eu-ES" dirty="0" smtClean="0">
                <a:latin typeface="+mj-lt"/>
              </a:rPr>
              <a:t>, </a:t>
            </a:r>
            <a:endParaRPr lang="eu-ES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85728"/>
            <a:ext cx="928694" cy="928694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214282" y="3228536"/>
            <a:ext cx="8429684" cy="3129422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u-ES" dirty="0" smtClean="0">
                <a:latin typeface="+mj-lt"/>
              </a:rPr>
              <a:t>Zer da Lanbide Heziketa bibliografia, bideoak eta webguneak </a:t>
            </a:r>
          </a:p>
          <a:p>
            <a:pPr marL="514350" indent="-514350"/>
            <a:r>
              <a:rPr lang="eu-ES" dirty="0" smtClean="0">
                <a:latin typeface="+mj-lt"/>
              </a:rPr>
              <a:t>Bideo 1: </a:t>
            </a:r>
            <a:r>
              <a:rPr lang="eu-ES" dirty="0" smtClean="0">
                <a:latin typeface="+mj-lt"/>
                <a:hlinkClick r:id="rId3"/>
              </a:rPr>
              <a:t>https://www.youtube.com/watch?v=AZgFJvSnoaw</a:t>
            </a:r>
            <a:endParaRPr lang="eu-ES" dirty="0" smtClean="0">
              <a:latin typeface="+mj-lt"/>
            </a:endParaRPr>
          </a:p>
          <a:p>
            <a:pPr marL="514350" indent="-514350"/>
            <a:r>
              <a:rPr lang="eu-ES" dirty="0" smtClean="0">
                <a:latin typeface="+mj-lt"/>
              </a:rPr>
              <a:t>LH Sistema</a:t>
            </a:r>
            <a:r>
              <a:rPr lang="eu-ES" dirty="0" smtClean="0">
                <a:latin typeface="+mj-lt"/>
              </a:rPr>
              <a:t>: </a:t>
            </a:r>
            <a:r>
              <a:rPr lang="eu-ES" dirty="0" smtClean="0">
                <a:latin typeface="+mj-lt"/>
                <a:hlinkClick r:id="rId4"/>
              </a:rPr>
              <a:t>http://www.hezkuntza.ejgv.euskadi.eus/r43-805/eu/</a:t>
            </a:r>
            <a:endParaRPr lang="eu-ES" dirty="0" smtClean="0">
              <a:latin typeface="+mj-lt"/>
            </a:endParaRPr>
          </a:p>
          <a:p>
            <a:pPr marL="514350" indent="-514350"/>
            <a:r>
              <a:rPr lang="eu-ES" dirty="0" err="1" smtClean="0">
                <a:latin typeface="+mj-lt"/>
              </a:rPr>
              <a:t>Tkgune</a:t>
            </a:r>
            <a:r>
              <a:rPr lang="eu-ES" dirty="0" smtClean="0">
                <a:latin typeface="+mj-lt"/>
              </a:rPr>
              <a:t>: </a:t>
            </a:r>
            <a:r>
              <a:rPr lang="eu-ES" dirty="0" smtClean="0">
                <a:latin typeface="+mj-lt"/>
                <a:hlinkClick r:id="rId5"/>
              </a:rPr>
              <a:t>https://</a:t>
            </a:r>
            <a:r>
              <a:rPr lang="eu-ES" dirty="0" smtClean="0">
                <a:latin typeface="+mj-lt"/>
                <a:hlinkClick r:id="rId5"/>
              </a:rPr>
              <a:t>www.youtube.com/watch?v=elTqKAu9gag</a:t>
            </a:r>
            <a:endParaRPr lang="eu-ES" dirty="0" smtClean="0">
              <a:latin typeface="+mj-lt"/>
            </a:endParaRPr>
          </a:p>
          <a:p>
            <a:pPr marL="514350" indent="-514350"/>
            <a:r>
              <a:rPr lang="eu-ES" dirty="0" err="1" smtClean="0">
                <a:latin typeface="+mj-lt"/>
              </a:rPr>
              <a:t>Ikasenpresa</a:t>
            </a:r>
            <a:r>
              <a:rPr lang="eu-ES" dirty="0" smtClean="0">
                <a:latin typeface="+mj-lt"/>
              </a:rPr>
              <a:t>: </a:t>
            </a:r>
            <a:r>
              <a:rPr lang="eu-ES" dirty="0" smtClean="0">
                <a:latin typeface="+mj-lt"/>
                <a:hlinkClick r:id="rId6"/>
              </a:rPr>
              <a:t>http://</a:t>
            </a:r>
            <a:r>
              <a:rPr lang="eu-ES" dirty="0" smtClean="0">
                <a:latin typeface="+mj-lt"/>
                <a:hlinkClick r:id="rId6"/>
              </a:rPr>
              <a:t>jakinbai.eus/edukiak/ikasenpresa-azoka</a:t>
            </a:r>
            <a:r>
              <a:rPr lang="eu-ES" dirty="0" smtClean="0">
                <a:latin typeface="+mj-lt"/>
              </a:rPr>
              <a:t>  </a:t>
            </a:r>
            <a:endParaRPr lang="eu-ES" dirty="0" smtClean="0">
              <a:latin typeface="+mj-lt"/>
            </a:endParaRPr>
          </a:p>
          <a:p>
            <a:pPr marL="514350" indent="-514350"/>
            <a:endParaRPr lang="eu-ES" dirty="0" smtClean="0">
              <a:latin typeface="+mj-lt"/>
            </a:endParaRPr>
          </a:p>
          <a:p>
            <a:pPr marL="514350" indent="-514350"/>
            <a:r>
              <a:rPr lang="eu-ES" dirty="0" smtClean="0">
                <a:latin typeface="+mj-lt"/>
              </a:rPr>
              <a:t> </a:t>
            </a:r>
            <a:endParaRPr lang="eu-ES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72098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u-ES" dirty="0" smtClean="0">
                <a:latin typeface="+mj-lt"/>
              </a:rPr>
              <a:t>1.Lanbide Heziketa sistema eta ibilbideak</a:t>
            </a:r>
          </a:p>
          <a:p>
            <a:r>
              <a:rPr lang="eu-ES" dirty="0" smtClean="0">
                <a:latin typeface="+mj-lt"/>
              </a:rPr>
              <a:t>Lanbide Heziketa laneko kontuekin eta lan-merkatuarekin estuen lotuta dagoen ikasketa-multzoa da, eta, gaur egun, norberaren bizi guztian lantzeko prozesutzat jotzen da; hots, Lanbide Heziketaren barruan, prestakuntza arautua (eskola-adineko neska-mutilena), enplegurako </a:t>
            </a:r>
            <a:r>
              <a:rPr lang="eu-ES" dirty="0" err="1" smtClean="0">
                <a:latin typeface="+mj-lt"/>
              </a:rPr>
              <a:t>prestakuntza</a:t>
            </a:r>
            <a:r>
              <a:rPr lang="eu-ES" dirty="0" smtClean="0">
                <a:latin typeface="+mj-lt"/>
              </a:rPr>
              <a:t> (lanean dabiltzanena) nahiz gaitasun profesionalen aitortza sartzen dira.</a:t>
            </a:r>
          </a:p>
          <a:p>
            <a:r>
              <a:rPr lang="eu-ES" dirty="0" smtClean="0">
                <a:latin typeface="+mj-lt"/>
              </a:rPr>
              <a:t>Lanbide Heziketak 170 titulu inguru (</a:t>
            </a:r>
            <a:r>
              <a:rPr lang="eu-ES" dirty="0" err="1" smtClean="0">
                <a:latin typeface="+mj-lt"/>
              </a:rPr>
              <a:t>onarrizko</a:t>
            </a:r>
            <a:r>
              <a:rPr lang="eu-ES" dirty="0" smtClean="0">
                <a:latin typeface="+mj-lt"/>
              </a:rPr>
              <a:t>, erdi eta goiko mailetan banatuak) eskaintzen ditu, ikasleek lanbiderako gaitasuna lor dezaten, eta lan kualifikatuak eskuratu. Tituluan multzo profesionaletan biltzen dira, eta modulu esaten zien ikasgaiak dituzte: eduki teoriko eta praktikoak dituzte, bai eta enpresan lan egiteko </a:t>
            </a:r>
            <a:r>
              <a:rPr lang="eu-ES" dirty="0" err="1" smtClean="0">
                <a:latin typeface="+mj-lt"/>
              </a:rPr>
              <a:t>praktikaldia</a:t>
            </a:r>
            <a:r>
              <a:rPr lang="eu-ES" dirty="0" smtClean="0">
                <a:latin typeface="+mj-lt"/>
              </a:rPr>
              <a:t> ere</a:t>
            </a:r>
            <a:r>
              <a:rPr lang="eu-ES" dirty="0" smtClean="0"/>
              <a:t>.</a:t>
            </a:r>
          </a:p>
          <a:p>
            <a:pPr marL="514350" indent="-514350" algn="l"/>
            <a:r>
              <a:rPr lang="eu-ES" dirty="0" smtClean="0">
                <a:latin typeface="+mj-lt"/>
              </a:rPr>
              <a:t> </a:t>
            </a:r>
            <a:endParaRPr lang="eu-ES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8143932" cy="5072098"/>
          </a:xfrm>
        </p:spPr>
        <p:txBody>
          <a:bodyPr>
            <a:normAutofit fontScale="85000" lnSpcReduction="20000"/>
          </a:bodyPr>
          <a:lstStyle/>
          <a:p>
            <a:r>
              <a:rPr lang="eu-ES" dirty="0" err="1" smtClean="0">
                <a:latin typeface="+mj-lt"/>
              </a:rPr>
              <a:t>Hezkuntza-Sistemako</a:t>
            </a:r>
            <a:r>
              <a:rPr lang="eu-ES" dirty="0" smtClean="0">
                <a:latin typeface="+mj-lt"/>
              </a:rPr>
              <a:t> lanbide-heziketaren irakaskuntzak honela daude antolatuta:</a:t>
            </a:r>
          </a:p>
          <a:p>
            <a:endParaRPr lang="eu-ES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Oinarrizko Lanbide Heziketako Zikloak.</a:t>
            </a:r>
          </a:p>
          <a:p>
            <a:pPr algn="l">
              <a:buFont typeface="Arial" pitchFamily="34" charset="0"/>
              <a:buChar char="•"/>
            </a:pPr>
            <a:r>
              <a:rPr lang="eu-ES" dirty="0" err="1" smtClean="0">
                <a:latin typeface="+mj-lt"/>
              </a:rPr>
              <a:t>Erdi-Mailako</a:t>
            </a:r>
            <a:r>
              <a:rPr lang="eu-ES" dirty="0" smtClean="0">
                <a:latin typeface="+mj-lt"/>
              </a:rPr>
              <a:t> </a:t>
            </a:r>
            <a:r>
              <a:rPr lang="eu-ES" dirty="0" err="1" smtClean="0">
                <a:latin typeface="+mj-lt"/>
              </a:rPr>
              <a:t>Heziketa-Zikloak</a:t>
            </a:r>
            <a:endParaRPr lang="eu-ES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u-ES" dirty="0" err="1" smtClean="0">
                <a:latin typeface="+mj-lt"/>
              </a:rPr>
              <a:t>Goi-Mailako</a:t>
            </a:r>
            <a:r>
              <a:rPr lang="eu-ES" dirty="0" smtClean="0">
                <a:latin typeface="+mj-lt"/>
              </a:rPr>
              <a:t> </a:t>
            </a:r>
            <a:r>
              <a:rPr lang="eu-ES" dirty="0" err="1" smtClean="0">
                <a:latin typeface="+mj-lt"/>
              </a:rPr>
              <a:t>Heziketa-Zikloak</a:t>
            </a:r>
            <a:r>
              <a:rPr lang="eu-ES" dirty="0" smtClean="0">
                <a:latin typeface="+mj-lt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u-ES" dirty="0" smtClean="0">
                <a:latin typeface="+mj-lt"/>
              </a:rPr>
              <a:t>Espezializazio-programak.</a:t>
            </a:r>
          </a:p>
          <a:p>
            <a:pPr algn="l">
              <a:buFont typeface="Arial" pitchFamily="34" charset="0"/>
              <a:buChar char="•"/>
            </a:pPr>
            <a:endParaRPr lang="eu-ES" dirty="0" smtClean="0">
              <a:latin typeface="+mj-lt"/>
            </a:endParaRPr>
          </a:p>
          <a:p>
            <a:r>
              <a:rPr lang="eu-ES" dirty="0" smtClean="0">
                <a:latin typeface="+mj-lt"/>
              </a:rPr>
              <a:t>Heziketa-ziklo batek 2.000 irakastordu irauten du (batzuek, salbuespen gisa, 1.400 ikastordu irauten dute), bi ikasturtetan banatuta.</a:t>
            </a:r>
          </a:p>
          <a:p>
            <a:r>
              <a:rPr lang="eu-ES" dirty="0" smtClean="0">
                <a:latin typeface="+mj-lt"/>
              </a:rPr>
              <a:t>Horietatik, 400 eta 600 ordu bitarte erabiltzen dira lantokietan derrigorrezko praktikak egiteko</a:t>
            </a:r>
          </a:p>
          <a:p>
            <a:pPr algn="l"/>
            <a:endParaRPr lang="eu-ES" dirty="0" smtClean="0">
              <a:latin typeface="+mj-lt"/>
            </a:endParaRPr>
          </a:p>
          <a:p>
            <a:pPr marL="514350" indent="-514350"/>
            <a:endParaRPr lang="eu-ES" dirty="0" smtClean="0">
              <a:latin typeface="+mj-lt"/>
            </a:endParaRPr>
          </a:p>
          <a:p>
            <a:pPr marL="514350" indent="-514350" algn="l"/>
            <a:r>
              <a:rPr lang="eu-ES" dirty="0" smtClean="0">
                <a:latin typeface="+mj-lt"/>
              </a:rPr>
              <a:t> </a:t>
            </a:r>
            <a:endParaRPr lang="eu-ES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5715016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00066"/>
          </a:xfrm>
        </p:spPr>
        <p:txBody>
          <a:bodyPr>
            <a:noAutofit/>
          </a:bodyPr>
          <a:lstStyle/>
          <a:p>
            <a:pPr marL="514350" indent="-514350"/>
            <a:r>
              <a:rPr lang="eu-ES" sz="2800" b="1" dirty="0" smtClean="0">
                <a:latin typeface="+mj-lt"/>
              </a:rPr>
              <a:t>1.Lanbide Heziketa sistema eta ibilbideak</a:t>
            </a:r>
          </a:p>
          <a:p>
            <a:pPr marL="514350" indent="-514350"/>
            <a:r>
              <a:rPr lang="eu-ES" sz="2800" dirty="0" smtClean="0">
                <a:latin typeface="+mj-lt"/>
              </a:rPr>
              <a:t> </a:t>
            </a:r>
            <a:endParaRPr lang="eu-ES" sz="2800" dirty="0">
              <a:latin typeface="+mj-lt"/>
            </a:endParaRP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9" y="6098996"/>
            <a:ext cx="571471" cy="59528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928670"/>
          </a:xfrm>
        </p:spPr>
        <p:txBody>
          <a:bodyPr>
            <a:normAutofit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6" name="Legenda marraduna 3 5"/>
          <p:cNvSpPr/>
          <p:nvPr/>
        </p:nvSpPr>
        <p:spPr>
          <a:xfrm>
            <a:off x="6286512" y="3000372"/>
            <a:ext cx="1428760" cy="50006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0926"/>
              <a:gd name="adj8" fmla="val -159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smtClean="0">
                <a:latin typeface="+mj-lt"/>
              </a:rPr>
              <a:t>DBH</a:t>
            </a:r>
            <a:endParaRPr lang="eu-ES" sz="2800" dirty="0">
              <a:latin typeface="+mj-lt"/>
            </a:endParaRPr>
          </a:p>
        </p:txBody>
      </p:sp>
      <p:sp>
        <p:nvSpPr>
          <p:cNvPr id="7" name="Legenda marraduna 3 6"/>
          <p:cNvSpPr/>
          <p:nvPr/>
        </p:nvSpPr>
        <p:spPr>
          <a:xfrm>
            <a:off x="5786446" y="2214554"/>
            <a:ext cx="3000396" cy="50006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7809"/>
              <a:gd name="adj8" fmla="val -12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400" dirty="0" smtClean="0">
                <a:latin typeface="+mj-lt"/>
              </a:rPr>
              <a:t>Lanbide Hastapena</a:t>
            </a:r>
            <a:endParaRPr lang="eu-ES" sz="2400" dirty="0">
              <a:latin typeface="+mj-lt"/>
            </a:endParaRPr>
          </a:p>
        </p:txBody>
      </p:sp>
      <p:sp>
        <p:nvSpPr>
          <p:cNvPr id="8" name="Legenda marraduna 3 7"/>
          <p:cNvSpPr/>
          <p:nvPr/>
        </p:nvSpPr>
        <p:spPr>
          <a:xfrm>
            <a:off x="428596" y="2214554"/>
            <a:ext cx="2286016" cy="50006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812"/>
              <a:gd name="adj8" fmla="val 38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smtClean="0">
                <a:latin typeface="+mj-lt"/>
              </a:rPr>
              <a:t>Sarbide Proba</a:t>
            </a:r>
            <a:endParaRPr lang="eu-ES" sz="2800" dirty="0">
              <a:latin typeface="+mj-lt"/>
            </a:endParaRPr>
          </a:p>
        </p:txBody>
      </p:sp>
      <p:sp>
        <p:nvSpPr>
          <p:cNvPr id="9" name="Legenda marraduna 3 8"/>
          <p:cNvSpPr/>
          <p:nvPr/>
        </p:nvSpPr>
        <p:spPr>
          <a:xfrm>
            <a:off x="3214678" y="2214554"/>
            <a:ext cx="1857388" cy="50006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812"/>
              <a:gd name="adj8" fmla="val -76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err="1" smtClean="0">
                <a:latin typeface="+mj-lt"/>
              </a:rPr>
              <a:t>EPA-HHI</a:t>
            </a:r>
            <a:endParaRPr lang="eu-ES" sz="2800" dirty="0">
              <a:latin typeface="+mj-lt"/>
            </a:endParaRPr>
          </a:p>
        </p:txBody>
      </p:sp>
      <p:sp>
        <p:nvSpPr>
          <p:cNvPr id="10" name="Legenda marraduna 3 9"/>
          <p:cNvSpPr/>
          <p:nvPr/>
        </p:nvSpPr>
        <p:spPr>
          <a:xfrm>
            <a:off x="928662" y="3929066"/>
            <a:ext cx="3286148" cy="92869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0484"/>
              <a:gd name="adj8" fmla="val 108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smtClean="0">
                <a:latin typeface="+mj-lt"/>
              </a:rPr>
              <a:t>Lanbide Heziketa (Erdi Maila)</a:t>
            </a:r>
            <a:endParaRPr lang="eu-ES" sz="2800" dirty="0">
              <a:latin typeface="+mj-lt"/>
            </a:endParaRPr>
          </a:p>
        </p:txBody>
      </p:sp>
      <p:sp>
        <p:nvSpPr>
          <p:cNvPr id="11" name="Legenda marraduna 3 10"/>
          <p:cNvSpPr/>
          <p:nvPr/>
        </p:nvSpPr>
        <p:spPr>
          <a:xfrm>
            <a:off x="5072066" y="4000504"/>
            <a:ext cx="3286148" cy="428628"/>
          </a:xfrm>
          <a:prstGeom prst="borderCallout3">
            <a:avLst>
              <a:gd name="adj1" fmla="val 18750"/>
              <a:gd name="adj2" fmla="val -8333"/>
              <a:gd name="adj3" fmla="val 15253"/>
              <a:gd name="adj4" fmla="val -17123"/>
              <a:gd name="adj5" fmla="val 100000"/>
              <a:gd name="adj6" fmla="val -16667"/>
              <a:gd name="adj7" fmla="val 234818"/>
              <a:gd name="adj8" fmla="val -8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smtClean="0">
                <a:latin typeface="+mj-lt"/>
              </a:rPr>
              <a:t>Batxilerra</a:t>
            </a:r>
            <a:endParaRPr lang="eu-ES" sz="2800" dirty="0">
              <a:latin typeface="+mj-lt"/>
            </a:endParaRPr>
          </a:p>
        </p:txBody>
      </p:sp>
      <p:sp>
        <p:nvSpPr>
          <p:cNvPr id="12" name="Legenda marraduna 3 11"/>
          <p:cNvSpPr/>
          <p:nvPr/>
        </p:nvSpPr>
        <p:spPr>
          <a:xfrm>
            <a:off x="4643438" y="5143512"/>
            <a:ext cx="3286148" cy="92869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9816"/>
              <a:gd name="adj8" fmla="val -35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800" dirty="0" smtClean="0">
                <a:latin typeface="+mj-lt"/>
              </a:rPr>
              <a:t>Lanbide Heziketa (Goi Maila)</a:t>
            </a:r>
            <a:endParaRPr lang="eu-ES" sz="2800" dirty="0">
              <a:latin typeface="+mj-lt"/>
            </a:endParaRPr>
          </a:p>
        </p:txBody>
      </p:sp>
      <p:sp>
        <p:nvSpPr>
          <p:cNvPr id="14" name="Gorako gezi kurbatua 13"/>
          <p:cNvSpPr/>
          <p:nvPr/>
        </p:nvSpPr>
        <p:spPr>
          <a:xfrm>
            <a:off x="5143504" y="6143644"/>
            <a:ext cx="1857388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sp>
        <p:nvSpPr>
          <p:cNvPr id="15" name="Gorako zinta 14"/>
          <p:cNvSpPr/>
          <p:nvPr/>
        </p:nvSpPr>
        <p:spPr>
          <a:xfrm>
            <a:off x="571472" y="5072074"/>
            <a:ext cx="3143272" cy="17144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smtClean="0">
                <a:latin typeface="+mj-lt"/>
              </a:rPr>
              <a:t>Lan Mundua  Unibertsitatea</a:t>
            </a:r>
            <a:endParaRPr lang="eu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fesionales silueta bilaketarekin bat datozen irudi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097"/>
          <a:stretch>
            <a:fillRect/>
          </a:stretch>
        </p:blipFill>
        <p:spPr bwMode="auto">
          <a:xfrm>
            <a:off x="0" y="3555363"/>
            <a:ext cx="9144000" cy="33026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29684" cy="2357454"/>
          </a:xfrm>
        </p:spPr>
        <p:txBody>
          <a:bodyPr>
            <a:normAutofit/>
          </a:bodyPr>
          <a:lstStyle/>
          <a:p>
            <a:pPr marL="514350" indent="-514350"/>
            <a:r>
              <a:rPr lang="eu-ES" b="1" dirty="0" smtClean="0">
                <a:latin typeface="+mj-lt"/>
              </a:rPr>
              <a:t>2. LH estruktura- </a:t>
            </a:r>
            <a:r>
              <a:rPr lang="eu-ES" b="1" dirty="0" err="1" smtClean="0">
                <a:latin typeface="+mj-lt"/>
              </a:rPr>
              <a:t>Familiak-Zikloak</a:t>
            </a:r>
            <a:r>
              <a:rPr lang="eu-ES" b="1" dirty="0" smtClean="0">
                <a:latin typeface="+mj-lt"/>
              </a:rPr>
              <a:t>-Moduluak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2.1.Zikloak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2.2. Moduluak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3909" y="5878737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00042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10" name="Azpititulua 2"/>
          <p:cNvSpPr txBox="1">
            <a:spLocks/>
          </p:cNvSpPr>
          <p:nvPr/>
        </p:nvSpPr>
        <p:spPr>
          <a:xfrm>
            <a:off x="428596" y="2571744"/>
            <a:ext cx="8429684" cy="4000528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u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26 arlo profesional</a:t>
            </a:r>
          </a:p>
          <a:p>
            <a:pPr marL="514350" marR="45720" lvl="0" indent="-51435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u-ES" sz="3900" dirty="0" smtClean="0">
                <a:latin typeface="+mj-lt"/>
              </a:rPr>
              <a:t>137 Heziketa ziklo(</a:t>
            </a:r>
            <a:r>
              <a:rPr lang="eu-ES" sz="3900" dirty="0" err="1" smtClean="0">
                <a:latin typeface="+mj-lt"/>
              </a:rPr>
              <a:t>Eus</a:t>
            </a:r>
            <a:r>
              <a:rPr lang="eu-ES" sz="3900" dirty="0" smtClean="0">
                <a:latin typeface="+mj-lt"/>
              </a:rPr>
              <a:t>) </a:t>
            </a:r>
          </a:p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u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860</a:t>
            </a:r>
            <a:r>
              <a:rPr kumimoji="0" lang="eu-E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Modulu/ikasgai</a:t>
            </a:r>
          </a:p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u-ES" sz="7100" dirty="0" smtClean="0">
                <a:latin typeface="+mj-lt"/>
              </a:rPr>
              <a:t>8.000 Irakasle</a:t>
            </a:r>
            <a:endParaRPr kumimoji="0" lang="eu-ES" sz="7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u-ES" sz="8800" baseline="0" dirty="0" smtClean="0">
                <a:latin typeface="+mj-lt"/>
              </a:rPr>
              <a:t>40.626 ikasle</a:t>
            </a:r>
            <a:endParaRPr kumimoji="0" lang="eu-E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fesionales silueta bilaketarekin bat datozen irudi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097"/>
          <a:stretch>
            <a:fillRect/>
          </a:stretch>
        </p:blipFill>
        <p:spPr bwMode="auto">
          <a:xfrm>
            <a:off x="0" y="3555363"/>
            <a:ext cx="9144000" cy="33026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29684" cy="2357454"/>
          </a:xfrm>
        </p:spPr>
        <p:txBody>
          <a:bodyPr>
            <a:normAutofit/>
          </a:bodyPr>
          <a:lstStyle/>
          <a:p>
            <a:pPr marL="514350" indent="-514350"/>
            <a:r>
              <a:rPr lang="eu-ES" b="1" dirty="0" smtClean="0">
                <a:latin typeface="+mj-lt"/>
              </a:rPr>
              <a:t>2. LH estruktura- </a:t>
            </a:r>
            <a:r>
              <a:rPr lang="eu-ES" b="1" dirty="0" err="1" smtClean="0">
                <a:latin typeface="+mj-lt"/>
              </a:rPr>
              <a:t>Familiak-Zikloak</a:t>
            </a:r>
            <a:r>
              <a:rPr lang="eu-ES" b="1" dirty="0" smtClean="0">
                <a:latin typeface="+mj-lt"/>
              </a:rPr>
              <a:t>-Moduluak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2.1.Zikloak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2.2. Moduluak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3909" y="5878737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00042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sp>
        <p:nvSpPr>
          <p:cNvPr id="10" name="Azpititulua 2"/>
          <p:cNvSpPr txBox="1">
            <a:spLocks/>
          </p:cNvSpPr>
          <p:nvPr/>
        </p:nvSpPr>
        <p:spPr>
          <a:xfrm>
            <a:off x="428596" y="2571744"/>
            <a:ext cx="8429684" cy="400052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 l="52160" t="39062" r="6112" b="45313"/>
          <a:stretch>
            <a:fillRect/>
          </a:stretch>
        </p:blipFill>
        <p:spPr bwMode="auto">
          <a:xfrm>
            <a:off x="375017" y="2214554"/>
            <a:ext cx="84832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fesionales silueta bilaketarekin bat datozen irudi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097"/>
          <a:stretch>
            <a:fillRect/>
          </a:stretch>
        </p:blipFill>
        <p:spPr bwMode="auto">
          <a:xfrm>
            <a:off x="0" y="3555363"/>
            <a:ext cx="9144000" cy="33026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29684" cy="2357454"/>
          </a:xfrm>
        </p:spPr>
        <p:txBody>
          <a:bodyPr>
            <a:normAutofit/>
          </a:bodyPr>
          <a:lstStyle/>
          <a:p>
            <a:pPr marL="514350" indent="-514350"/>
            <a:r>
              <a:rPr lang="eu-ES" b="1" dirty="0" smtClean="0">
                <a:latin typeface="+mj-lt"/>
              </a:rPr>
              <a:t>2. LH estruktura- </a:t>
            </a:r>
            <a:r>
              <a:rPr lang="eu-ES" b="1" dirty="0" err="1" smtClean="0">
                <a:latin typeface="+mj-lt"/>
              </a:rPr>
              <a:t>Familiak-Zikloak</a:t>
            </a:r>
            <a:r>
              <a:rPr lang="eu-ES" b="1" dirty="0" smtClean="0">
                <a:latin typeface="+mj-lt"/>
              </a:rPr>
              <a:t>-Moduluak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2.1.Zikloak</a:t>
            </a:r>
          </a:p>
          <a:p>
            <a:pPr marL="514350" indent="-514350"/>
            <a:r>
              <a:rPr lang="eu-ES" b="1" dirty="0" smtClean="0">
                <a:latin typeface="+mj-lt"/>
              </a:rPr>
              <a:t>2.2. Moduluak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3909" y="5878737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00042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21240" t="12695" r="23095" b="6250"/>
          <a:stretch>
            <a:fillRect/>
          </a:stretch>
        </p:blipFill>
        <p:spPr bwMode="auto">
          <a:xfrm>
            <a:off x="142844" y="1142984"/>
            <a:ext cx="5143536" cy="56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Gezi okertua 7"/>
          <p:cNvSpPr/>
          <p:nvPr/>
        </p:nvSpPr>
        <p:spPr>
          <a:xfrm flipH="1" flipV="1">
            <a:off x="4714876" y="1142984"/>
            <a:ext cx="1285884" cy="23574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sp>
        <p:nvSpPr>
          <p:cNvPr id="9" name="Laukizuzena 8"/>
          <p:cNvSpPr/>
          <p:nvPr/>
        </p:nvSpPr>
        <p:spPr>
          <a:xfrm>
            <a:off x="5286380" y="2857496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45720" lvl="0" indent="-5143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u-ES" sz="4000" b="1" dirty="0">
                <a:latin typeface="+mj-lt"/>
              </a:rPr>
              <a:t>26 familia edo arlo profesional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fesionales silueta bilaketarekin bat datozen irudi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097"/>
          <a:stretch>
            <a:fillRect/>
          </a:stretch>
        </p:blipFill>
        <p:spPr bwMode="auto">
          <a:xfrm>
            <a:off x="0" y="3555363"/>
            <a:ext cx="9144000" cy="33026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Irudia 3" descr="ark-ingle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14290"/>
            <a:ext cx="1000132" cy="1000132"/>
          </a:xfrm>
          <a:prstGeom prst="rect">
            <a:avLst/>
          </a:prstGeom>
        </p:spPr>
      </p:pic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29684" cy="2357454"/>
          </a:xfrm>
        </p:spPr>
        <p:txBody>
          <a:bodyPr>
            <a:normAutofit/>
          </a:bodyPr>
          <a:lstStyle/>
          <a:p>
            <a:pPr marL="514350" indent="-514350"/>
            <a:r>
              <a:rPr lang="eu-ES" b="1" dirty="0" smtClean="0">
                <a:latin typeface="+mj-lt"/>
              </a:rPr>
              <a:t>2. LH estruktura- Familiak -</a:t>
            </a:r>
            <a:r>
              <a:rPr lang="eu-ES" b="1" dirty="0" err="1" smtClean="0">
                <a:latin typeface="+mj-lt"/>
              </a:rPr>
              <a:t>Zikloak-Moduluak</a:t>
            </a:r>
            <a:endParaRPr lang="eu-ES" b="1" dirty="0" smtClean="0">
              <a:latin typeface="+mj-lt"/>
            </a:endParaRPr>
          </a:p>
        </p:txBody>
      </p:sp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071570" y="71438"/>
            <a:ext cx="7858148" cy="500042"/>
          </a:xfrm>
        </p:spPr>
        <p:txBody>
          <a:bodyPr>
            <a:normAutofit fontScale="90000"/>
          </a:bodyPr>
          <a:lstStyle/>
          <a:p>
            <a:r>
              <a:rPr lang="eu-ES" sz="4000" dirty="0" smtClean="0"/>
              <a:t>LANBIDE HEZIKETA SISTEMA </a:t>
            </a:r>
            <a:r>
              <a:rPr lang="eu-ES" sz="4000" dirty="0" err="1" smtClean="0"/>
              <a:t>HEZikt</a:t>
            </a:r>
            <a:endParaRPr lang="eu-ES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7324" t="29297" r="8447" b="9179"/>
          <a:stretch>
            <a:fillRect/>
          </a:stretch>
        </p:blipFill>
        <p:spPr bwMode="auto">
          <a:xfrm>
            <a:off x="71406" y="1785926"/>
            <a:ext cx="886738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l="21240" t="12695" r="60205" b="78028"/>
          <a:stretch>
            <a:fillRect/>
          </a:stretch>
        </p:blipFill>
        <p:spPr bwMode="auto">
          <a:xfrm>
            <a:off x="142844" y="1062615"/>
            <a:ext cx="3143272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aukizuzena 9"/>
          <p:cNvSpPr/>
          <p:nvPr/>
        </p:nvSpPr>
        <p:spPr>
          <a:xfrm>
            <a:off x="3143240" y="114298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45720" lvl="0" indent="-51435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u-ES" sz="2400" b="1" dirty="0">
                <a:latin typeface="+mj-lt"/>
              </a:rPr>
              <a:t>137 Oinarri,Erdi eta Goi Maila Heziketa ziklo </a:t>
            </a:r>
          </a:p>
        </p:txBody>
      </p:sp>
      <p:pic>
        <p:nvPicPr>
          <p:cNvPr id="5" name="Irudia 4" descr="LH_logoa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3909" y="5878737"/>
            <a:ext cx="940091" cy="9792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Behera gezia 10"/>
          <p:cNvSpPr/>
          <p:nvPr/>
        </p:nvSpPr>
        <p:spPr>
          <a:xfrm rot="1352228">
            <a:off x="4335937" y="1546804"/>
            <a:ext cx="384520" cy="708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2" name="Laukizuzena 11"/>
          <p:cNvSpPr/>
          <p:nvPr/>
        </p:nvSpPr>
        <p:spPr>
          <a:xfrm>
            <a:off x="6276261" y="1857364"/>
            <a:ext cx="239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45720" lvl="0" indent="-5143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u-E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860 Modulu/ikasgai</a:t>
            </a:r>
          </a:p>
        </p:txBody>
      </p:sp>
      <p:sp>
        <p:nvSpPr>
          <p:cNvPr id="13" name="Behera gezia 12"/>
          <p:cNvSpPr/>
          <p:nvPr/>
        </p:nvSpPr>
        <p:spPr>
          <a:xfrm rot="1352228">
            <a:off x="6979142" y="2189745"/>
            <a:ext cx="384520" cy="708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ua">
  <a:themeElements>
    <a:clrScheme name="Fluxu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u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Zabaldeg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1772</TotalTime>
  <Words>942</Words>
  <Application>Microsoft Office PowerPoint</Application>
  <PresentationFormat>Pantailako aurkezpena (4:3)</PresentationFormat>
  <Paragraphs>209</Paragraphs>
  <Slides>20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20</vt:i4>
      </vt:variant>
    </vt:vector>
  </HeadingPairs>
  <TitlesOfParts>
    <vt:vector size="21" baseType="lpstr">
      <vt:lpstr>Fluxua</vt:lpstr>
      <vt:lpstr>LANBIDE HEZIKETA SISTEMA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  <vt:lpstr>LANBIDE HEZIKETA SISTEMA HEZikt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LANBIDE HEZIKETA SISTEMA</dc:title>
  <dc:creator>Kepa</dc:creator>
  <cp:lastModifiedBy>Kepa</cp:lastModifiedBy>
  <cp:revision>31</cp:revision>
  <dcterms:created xsi:type="dcterms:W3CDTF">2016-12-30T05:47:20Z</dcterms:created>
  <dcterms:modified xsi:type="dcterms:W3CDTF">2017-01-02T10:16:22Z</dcterms:modified>
</cp:coreProperties>
</file>