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4338638" cy="7597775"/>
  <p:notesSz cx="6797675" cy="9926638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050" y="-522"/>
      </p:cViewPr>
      <p:guideLst>
        <p:guide orient="horz" pos="2393"/>
        <p:guide pos="1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619E1-6576-4524-996F-83D982D7624E}" type="doc">
      <dgm:prSet loTypeId="urn:microsoft.com/office/officeart/2005/8/layout/pyramid2" loCatId="pyramid" qsTypeId="urn:microsoft.com/office/officeart/2005/8/quickstyle/3d8" qsCatId="3D" csTypeId="urn:microsoft.com/office/officeart/2005/8/colors/accent2_4" csCatId="accent2" phldr="1"/>
      <dgm:spPr/>
      <dgm:t>
        <a:bodyPr/>
        <a:lstStyle/>
        <a:p>
          <a:endParaRPr lang="eu-ES"/>
        </a:p>
      </dgm:t>
    </dgm:pt>
    <dgm:pt modelId="{0C86DA6A-E512-4146-BEDF-3883D0081171}">
      <dgm:prSet/>
      <dgm:spPr/>
      <dgm:t>
        <a:bodyPr/>
        <a:lstStyle/>
        <a:p>
          <a:pPr rtl="0"/>
          <a:r>
            <a:rPr lang="eu-ES" b="1" dirty="0" smtClean="0"/>
            <a:t>E</a:t>
          </a:r>
        </a:p>
        <a:p>
          <a:pPr rtl="0"/>
          <a:r>
            <a:rPr lang="eu-ES" b="1" dirty="0" smtClean="0"/>
            <a:t>U</a:t>
          </a:r>
        </a:p>
        <a:p>
          <a:pPr rtl="0"/>
          <a:r>
            <a:rPr lang="eu-ES" b="1" dirty="0" smtClean="0"/>
            <a:t>S</a:t>
          </a:r>
        </a:p>
        <a:p>
          <a:pPr rtl="0"/>
          <a:r>
            <a:rPr lang="eu-ES" b="1" dirty="0" smtClean="0"/>
            <a:t>K</a:t>
          </a:r>
        </a:p>
        <a:p>
          <a:pPr rtl="0"/>
          <a:r>
            <a:rPr lang="eu-ES" b="1" dirty="0" smtClean="0"/>
            <a:t>A</a:t>
          </a:r>
        </a:p>
        <a:p>
          <a:pPr rtl="0"/>
          <a:r>
            <a:rPr lang="eu-ES" b="1" dirty="0" smtClean="0"/>
            <a:t>R</a:t>
          </a:r>
        </a:p>
        <a:p>
          <a:pPr rtl="0"/>
          <a:r>
            <a:rPr lang="eu-ES" b="1" dirty="0" smtClean="0"/>
            <a:t>A</a:t>
          </a:r>
        </a:p>
      </dgm:t>
    </dgm:pt>
    <dgm:pt modelId="{ED28501F-2689-4D10-A717-E8969E59F02F}" type="parTrans" cxnId="{50E3832D-9C06-4A19-9565-08E3D7921610}">
      <dgm:prSet/>
      <dgm:spPr/>
      <dgm:t>
        <a:bodyPr/>
        <a:lstStyle/>
        <a:p>
          <a:endParaRPr lang="eu-ES"/>
        </a:p>
      </dgm:t>
    </dgm:pt>
    <dgm:pt modelId="{C7AB102D-EABA-45AA-A4FC-5CDA469BE63D}" type="sibTrans" cxnId="{50E3832D-9C06-4A19-9565-08E3D7921610}">
      <dgm:prSet/>
      <dgm:spPr/>
      <dgm:t>
        <a:bodyPr/>
        <a:lstStyle/>
        <a:p>
          <a:endParaRPr lang="eu-ES"/>
        </a:p>
      </dgm:t>
    </dgm:pt>
    <dgm:pt modelId="{93D953EB-4CB7-419D-8F2A-654CCDCCB1B1}" type="pres">
      <dgm:prSet presAssocID="{A72619E1-6576-4524-996F-83D982D7624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u-ES"/>
        </a:p>
      </dgm:t>
    </dgm:pt>
    <dgm:pt modelId="{1F9114A5-2585-44BF-AACC-152A174A03CC}" type="pres">
      <dgm:prSet presAssocID="{A72619E1-6576-4524-996F-83D982D7624E}" presName="pyramid" presStyleLbl="node1" presStyleIdx="0" presStyleCnt="1" custLinFactNeighborY="-1121"/>
      <dgm:spPr/>
    </dgm:pt>
    <dgm:pt modelId="{25803422-61B0-4293-9984-B8451F84F8BD}" type="pres">
      <dgm:prSet presAssocID="{A72619E1-6576-4524-996F-83D982D7624E}" presName="theList" presStyleCnt="0"/>
      <dgm:spPr/>
    </dgm:pt>
    <dgm:pt modelId="{4E4D4D21-7961-4108-8120-E0102EDE86D7}" type="pres">
      <dgm:prSet presAssocID="{0C86DA6A-E512-4146-BEDF-3883D0081171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93E640F4-84EA-4DA3-8515-999F65E72592}" type="pres">
      <dgm:prSet presAssocID="{0C86DA6A-E512-4146-BEDF-3883D0081171}" presName="aSpace" presStyleCnt="0"/>
      <dgm:spPr/>
    </dgm:pt>
  </dgm:ptLst>
  <dgm:cxnLst>
    <dgm:cxn modelId="{09955602-BAF5-46CE-84C1-08E345EDEA93}" type="presOf" srcId="{0C86DA6A-E512-4146-BEDF-3883D0081171}" destId="{4E4D4D21-7961-4108-8120-E0102EDE86D7}" srcOrd="0" destOrd="0" presId="urn:microsoft.com/office/officeart/2005/8/layout/pyramid2"/>
    <dgm:cxn modelId="{50E3832D-9C06-4A19-9565-08E3D7921610}" srcId="{A72619E1-6576-4524-996F-83D982D7624E}" destId="{0C86DA6A-E512-4146-BEDF-3883D0081171}" srcOrd="0" destOrd="0" parTransId="{ED28501F-2689-4D10-A717-E8969E59F02F}" sibTransId="{C7AB102D-EABA-45AA-A4FC-5CDA469BE63D}"/>
    <dgm:cxn modelId="{511FB2E4-AD8D-47BF-AAB2-DAB1098749FD}" type="presOf" srcId="{A72619E1-6576-4524-996F-83D982D7624E}" destId="{93D953EB-4CB7-419D-8F2A-654CCDCCB1B1}" srcOrd="0" destOrd="0" presId="urn:microsoft.com/office/officeart/2005/8/layout/pyramid2"/>
    <dgm:cxn modelId="{FEA9B98A-F0D6-4A33-AE5B-E295A527F5AF}" type="presParOf" srcId="{93D953EB-4CB7-419D-8F2A-654CCDCCB1B1}" destId="{1F9114A5-2585-44BF-AACC-152A174A03CC}" srcOrd="0" destOrd="0" presId="urn:microsoft.com/office/officeart/2005/8/layout/pyramid2"/>
    <dgm:cxn modelId="{94F478DB-5B95-4A18-A8E6-0CA76F69AE92}" type="presParOf" srcId="{93D953EB-4CB7-419D-8F2A-654CCDCCB1B1}" destId="{25803422-61B0-4293-9984-B8451F84F8BD}" srcOrd="1" destOrd="0" presId="urn:microsoft.com/office/officeart/2005/8/layout/pyramid2"/>
    <dgm:cxn modelId="{5795E335-87AA-4CDD-B105-7DF0104583CF}" type="presParOf" srcId="{25803422-61B0-4293-9984-B8451F84F8BD}" destId="{4E4D4D21-7961-4108-8120-E0102EDE86D7}" srcOrd="0" destOrd="0" presId="urn:microsoft.com/office/officeart/2005/8/layout/pyramid2"/>
    <dgm:cxn modelId="{6A6CF999-51E0-4973-BEB3-5315F40A77F7}" type="presParOf" srcId="{25803422-61B0-4293-9984-B8451F84F8BD}" destId="{93E640F4-84EA-4DA3-8515-999F65E7259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619E1-6576-4524-996F-83D982D7624E}" type="doc">
      <dgm:prSet loTypeId="urn:microsoft.com/office/officeart/2005/8/layout/pyramid2" loCatId="pyramid" qsTypeId="urn:microsoft.com/office/officeart/2005/8/quickstyle/3d8" qsCatId="3D" csTypeId="urn:microsoft.com/office/officeart/2005/8/colors/accent2_4" csCatId="accent2" phldr="1"/>
      <dgm:spPr/>
      <dgm:t>
        <a:bodyPr/>
        <a:lstStyle/>
        <a:p>
          <a:endParaRPr lang="eu-ES"/>
        </a:p>
      </dgm:t>
    </dgm:pt>
    <dgm:pt modelId="{0C86DA6A-E512-4146-BEDF-3883D0081171}">
      <dgm:prSet/>
      <dgm:spPr/>
      <dgm:t>
        <a:bodyPr/>
        <a:lstStyle/>
        <a:p>
          <a:pPr rtl="0"/>
          <a:r>
            <a:rPr lang="eu-ES" b="1" dirty="0" smtClean="0"/>
            <a:t>E</a:t>
          </a:r>
        </a:p>
        <a:p>
          <a:pPr rtl="0"/>
          <a:r>
            <a:rPr lang="eu-ES" b="1" dirty="0" smtClean="0"/>
            <a:t>U</a:t>
          </a:r>
        </a:p>
        <a:p>
          <a:pPr rtl="0"/>
          <a:r>
            <a:rPr lang="eu-ES" b="1" dirty="0" smtClean="0"/>
            <a:t>S</a:t>
          </a:r>
        </a:p>
        <a:p>
          <a:pPr rtl="0"/>
          <a:r>
            <a:rPr lang="eu-ES" b="1" dirty="0" smtClean="0"/>
            <a:t>K</a:t>
          </a:r>
        </a:p>
        <a:p>
          <a:pPr rtl="0"/>
          <a:r>
            <a:rPr lang="eu-ES" b="1" dirty="0" smtClean="0"/>
            <a:t>A</a:t>
          </a:r>
        </a:p>
        <a:p>
          <a:pPr rtl="0"/>
          <a:r>
            <a:rPr lang="eu-ES" b="1" dirty="0" smtClean="0"/>
            <a:t>R</a:t>
          </a:r>
        </a:p>
        <a:p>
          <a:pPr rtl="0"/>
          <a:r>
            <a:rPr lang="eu-ES" b="1" dirty="0" smtClean="0"/>
            <a:t>A</a:t>
          </a:r>
        </a:p>
      </dgm:t>
    </dgm:pt>
    <dgm:pt modelId="{ED28501F-2689-4D10-A717-E8969E59F02F}" type="parTrans" cxnId="{50E3832D-9C06-4A19-9565-08E3D7921610}">
      <dgm:prSet/>
      <dgm:spPr/>
      <dgm:t>
        <a:bodyPr/>
        <a:lstStyle/>
        <a:p>
          <a:endParaRPr lang="eu-ES"/>
        </a:p>
      </dgm:t>
    </dgm:pt>
    <dgm:pt modelId="{C7AB102D-EABA-45AA-A4FC-5CDA469BE63D}" type="sibTrans" cxnId="{50E3832D-9C06-4A19-9565-08E3D7921610}">
      <dgm:prSet/>
      <dgm:spPr/>
      <dgm:t>
        <a:bodyPr/>
        <a:lstStyle/>
        <a:p>
          <a:endParaRPr lang="eu-ES"/>
        </a:p>
      </dgm:t>
    </dgm:pt>
    <dgm:pt modelId="{93D953EB-4CB7-419D-8F2A-654CCDCCB1B1}" type="pres">
      <dgm:prSet presAssocID="{A72619E1-6576-4524-996F-83D982D7624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u-ES"/>
        </a:p>
      </dgm:t>
    </dgm:pt>
    <dgm:pt modelId="{1F9114A5-2585-44BF-AACC-152A174A03CC}" type="pres">
      <dgm:prSet presAssocID="{A72619E1-6576-4524-996F-83D982D7624E}" presName="pyramid" presStyleLbl="node1" presStyleIdx="0" presStyleCnt="1" custLinFactNeighborY="-1121"/>
      <dgm:spPr/>
    </dgm:pt>
    <dgm:pt modelId="{25803422-61B0-4293-9984-B8451F84F8BD}" type="pres">
      <dgm:prSet presAssocID="{A72619E1-6576-4524-996F-83D982D7624E}" presName="theList" presStyleCnt="0"/>
      <dgm:spPr/>
    </dgm:pt>
    <dgm:pt modelId="{4E4D4D21-7961-4108-8120-E0102EDE86D7}" type="pres">
      <dgm:prSet presAssocID="{0C86DA6A-E512-4146-BEDF-3883D0081171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93E640F4-84EA-4DA3-8515-999F65E72592}" type="pres">
      <dgm:prSet presAssocID="{0C86DA6A-E512-4146-BEDF-3883D0081171}" presName="aSpace" presStyleCnt="0"/>
      <dgm:spPr/>
    </dgm:pt>
  </dgm:ptLst>
  <dgm:cxnLst>
    <dgm:cxn modelId="{9C4EBED8-04E1-4B71-8EEB-38271DEC5D8B}" type="presOf" srcId="{0C86DA6A-E512-4146-BEDF-3883D0081171}" destId="{4E4D4D21-7961-4108-8120-E0102EDE86D7}" srcOrd="0" destOrd="0" presId="urn:microsoft.com/office/officeart/2005/8/layout/pyramid2"/>
    <dgm:cxn modelId="{50E3832D-9C06-4A19-9565-08E3D7921610}" srcId="{A72619E1-6576-4524-996F-83D982D7624E}" destId="{0C86DA6A-E512-4146-BEDF-3883D0081171}" srcOrd="0" destOrd="0" parTransId="{ED28501F-2689-4D10-A717-E8969E59F02F}" sibTransId="{C7AB102D-EABA-45AA-A4FC-5CDA469BE63D}"/>
    <dgm:cxn modelId="{983102A1-AAC7-4828-AFBD-F928B8F24DBE}" type="presOf" srcId="{A72619E1-6576-4524-996F-83D982D7624E}" destId="{93D953EB-4CB7-419D-8F2A-654CCDCCB1B1}" srcOrd="0" destOrd="0" presId="urn:microsoft.com/office/officeart/2005/8/layout/pyramid2"/>
    <dgm:cxn modelId="{CF406119-CA46-4330-B616-45ECEC8A209D}" type="presParOf" srcId="{93D953EB-4CB7-419D-8F2A-654CCDCCB1B1}" destId="{1F9114A5-2585-44BF-AACC-152A174A03CC}" srcOrd="0" destOrd="0" presId="urn:microsoft.com/office/officeart/2005/8/layout/pyramid2"/>
    <dgm:cxn modelId="{5487B8A4-29B7-4069-A6DA-E5D8693EBFC6}" type="presParOf" srcId="{93D953EB-4CB7-419D-8F2A-654CCDCCB1B1}" destId="{25803422-61B0-4293-9984-B8451F84F8BD}" srcOrd="1" destOrd="0" presId="urn:microsoft.com/office/officeart/2005/8/layout/pyramid2"/>
    <dgm:cxn modelId="{7CF850C9-FC35-4369-BC0C-6E0906D93126}" type="presParOf" srcId="{25803422-61B0-4293-9984-B8451F84F8BD}" destId="{4E4D4D21-7961-4108-8120-E0102EDE86D7}" srcOrd="0" destOrd="0" presId="urn:microsoft.com/office/officeart/2005/8/layout/pyramid2"/>
    <dgm:cxn modelId="{3338A7C7-EA6C-4E48-A993-2AE05D3B1786}" type="presParOf" srcId="{25803422-61B0-4293-9984-B8451F84F8BD}" destId="{93E640F4-84EA-4DA3-8515-999F65E7259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114A5-2585-44BF-AACC-152A174A03CC}">
      <dsp:nvSpPr>
        <dsp:cNvPr id="0" name=""/>
        <dsp:cNvSpPr/>
      </dsp:nvSpPr>
      <dsp:spPr>
        <a:xfrm>
          <a:off x="0" y="0"/>
          <a:ext cx="1056040" cy="7799415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4D4D21-7961-4108-8120-E0102EDE86D7}">
      <dsp:nvSpPr>
        <dsp:cNvPr id="0" name=""/>
        <dsp:cNvSpPr/>
      </dsp:nvSpPr>
      <dsp:spPr>
        <a:xfrm>
          <a:off x="528020" y="780703"/>
          <a:ext cx="686426" cy="55448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E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U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S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K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A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R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A</a:t>
          </a:r>
        </a:p>
      </dsp:txBody>
      <dsp:txXfrm>
        <a:off x="528020" y="780703"/>
        <a:ext cx="686426" cy="55448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114A5-2585-44BF-AACC-152A174A03CC}">
      <dsp:nvSpPr>
        <dsp:cNvPr id="0" name=""/>
        <dsp:cNvSpPr/>
      </dsp:nvSpPr>
      <dsp:spPr>
        <a:xfrm>
          <a:off x="0" y="0"/>
          <a:ext cx="1056040" cy="7799415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4D4D21-7961-4108-8120-E0102EDE86D7}">
      <dsp:nvSpPr>
        <dsp:cNvPr id="0" name=""/>
        <dsp:cNvSpPr/>
      </dsp:nvSpPr>
      <dsp:spPr>
        <a:xfrm>
          <a:off x="528020" y="780703"/>
          <a:ext cx="686426" cy="55448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E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U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S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K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A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R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600" b="1" kern="1200" dirty="0" smtClean="0"/>
            <a:t>A</a:t>
          </a:r>
        </a:p>
      </dsp:txBody>
      <dsp:txXfrm>
        <a:off x="528020" y="780703"/>
        <a:ext cx="686426" cy="5544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DF464-27F8-4E35-98DC-16149EDD4150}" type="datetimeFigureOut">
              <a:rPr lang="eu-ES" smtClean="0"/>
              <a:pPr/>
              <a:t>2018/04/12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C2872-7EB8-4DF2-97CA-8621DDBB5AE8}" type="slidenum">
              <a:rPr lang="eu-ES" smtClean="0"/>
              <a:pPr/>
              <a:t>‹#›</a:t>
            </a:fld>
            <a:endParaRPr lang="eu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3D99D-0D36-46C9-8EA9-DA9B3A86C7B7}" type="datetimeFigureOut">
              <a:rPr lang="eu-ES" smtClean="0"/>
              <a:pPr/>
              <a:t>2018/04/12</a:t>
            </a:fld>
            <a:endParaRPr lang="eu-ES"/>
          </a:p>
        </p:txBody>
      </p:sp>
      <p:sp>
        <p:nvSpPr>
          <p:cNvPr id="4" name="Diapositibaren irudiaren leku-marka 3"/>
          <p:cNvSpPr>
            <a:spLocks noGrp="1" noRot="1" noChangeAspect="1"/>
          </p:cNvSpPr>
          <p:nvPr>
            <p:ph type="sldImg" idx="2"/>
          </p:nvPr>
        </p:nvSpPr>
        <p:spPr>
          <a:xfrm>
            <a:off x="2335213" y="744538"/>
            <a:ext cx="21272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u-ES"/>
          </a:p>
        </p:txBody>
      </p:sp>
      <p:sp>
        <p:nvSpPr>
          <p:cNvPr id="5" name="Oharren leku-marka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9BD72-127A-42B2-8EE0-51BA4FE2283F}" type="slidenum">
              <a:rPr lang="eu-ES" smtClean="0"/>
              <a:pPr/>
              <a:t>‹#›</a:t>
            </a:fld>
            <a:endParaRPr lang="eu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BD72-127A-42B2-8EE0-51BA4FE2283F}" type="slidenum">
              <a:rPr lang="eu-ES" smtClean="0"/>
              <a:pPr/>
              <a:t>11</a:t>
            </a:fld>
            <a:endParaRPr lang="eu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ren diaposit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325398" y="2360235"/>
            <a:ext cx="3687842" cy="1628597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650796" y="4305406"/>
            <a:ext cx="3037047" cy="19416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u-ES" smtClean="0"/>
              <a:t>Egin klik maisuaren azpititulu-estiloa editatzeko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1492913" y="337680"/>
            <a:ext cx="462487" cy="7180953"/>
          </a:xfr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103194" y="337680"/>
            <a:ext cx="1317409" cy="7180953"/>
          </a:xfr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342723" y="4882274"/>
            <a:ext cx="3687842" cy="15090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342723" y="3220262"/>
            <a:ext cx="3687842" cy="1662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103194" y="1964519"/>
            <a:ext cx="889571" cy="5554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1065075" y="1964519"/>
            <a:ext cx="890325" cy="5554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216932" y="304263"/>
            <a:ext cx="3904774" cy="1266296"/>
          </a:xfrm>
        </p:spPr>
        <p:txBody>
          <a:bodyPr/>
          <a:lstStyle>
            <a:lvl1pPr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216932" y="1700706"/>
            <a:ext cx="1916985" cy="708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216932" y="2409480"/>
            <a:ext cx="1916985" cy="43775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2203968" y="1700706"/>
            <a:ext cx="1917738" cy="708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2203968" y="2409480"/>
            <a:ext cx="1917738" cy="43775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216932" y="302504"/>
            <a:ext cx="1427382" cy="1287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1696287" y="302505"/>
            <a:ext cx="2425419" cy="6484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216932" y="1589905"/>
            <a:ext cx="1427382" cy="5197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50403" y="5318443"/>
            <a:ext cx="2603183" cy="6278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850403" y="678875"/>
            <a:ext cx="2603183" cy="4558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 dirty="0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50403" y="5946315"/>
            <a:ext cx="2603183" cy="891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216932" y="304263"/>
            <a:ext cx="3904774" cy="1266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216932" y="1772815"/>
            <a:ext cx="3904774" cy="50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216932" y="7042012"/>
            <a:ext cx="1012349" cy="404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1E57-F236-4C9B-B90F-7AC72FE3ADB3}" type="datetimeFigureOut">
              <a:rPr lang="eu-ES" smtClean="0"/>
              <a:pPr/>
              <a:t>2018/04/12</a:t>
            </a:fld>
            <a:endParaRPr lang="eu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1482368" y="7042012"/>
            <a:ext cx="1373902" cy="404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3109357" y="7042012"/>
            <a:ext cx="1012349" cy="404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6446-E994-4239-8FE2-F0774C197A64}" type="slidenum">
              <a:rPr lang="eu-ES" smtClean="0"/>
              <a:pPr/>
              <a:t>‹#›</a:t>
            </a:fld>
            <a:endParaRPr lang="eu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4.gif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2.gif"/><Relationship Id="rId5" Type="http://schemas.openxmlformats.org/officeDocument/2006/relationships/diagramLayout" Target="../diagrams/layout2.xml"/><Relationship Id="rId10" Type="http://schemas.openxmlformats.org/officeDocument/2006/relationships/image" Target="../media/image31.gif"/><Relationship Id="rId4" Type="http://schemas.openxmlformats.org/officeDocument/2006/relationships/diagramData" Target="../diagrams/data2.xml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6.gif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4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428760" y="142876"/>
            <a:ext cx="2955137" cy="655615"/>
          </a:xfrm>
        </p:spPr>
        <p:txBody>
          <a:bodyPr>
            <a:normAutofit fontScale="90000"/>
          </a:bodyPr>
          <a:lstStyle/>
          <a:p>
            <a:r>
              <a:rPr lang="eu-ES" sz="6000" b="1" dirty="0" smtClean="0">
                <a:solidFill>
                  <a:schemeClr val="accent2">
                    <a:lumMod val="50000"/>
                  </a:schemeClr>
                </a:solidFill>
              </a:rPr>
              <a:t>BIZKEUS</a:t>
            </a:r>
            <a:endParaRPr lang="eu-E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2240757" y="1155527"/>
            <a:ext cx="1928826" cy="1357476"/>
          </a:xfrm>
        </p:spPr>
        <p:txBody>
          <a:bodyPr>
            <a:noAutofit/>
          </a:bodyPr>
          <a:lstStyle/>
          <a:p>
            <a:pPr algn="just"/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Euskararen erabilera sustatzen lan munduan eta lanbide heziketan</a:t>
            </a:r>
            <a:endParaRPr lang="eu-ES" sz="2400" b="1" dirty="0"/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0795" y="6799283"/>
            <a:ext cx="1340226" cy="679095"/>
          </a:xfrm>
          <a:prstGeom prst="rect">
            <a:avLst/>
          </a:prstGeom>
        </p:spPr>
      </p:pic>
      <p:pic>
        <p:nvPicPr>
          <p:cNvPr id="11270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853"/>
          <a:stretch>
            <a:fillRect/>
          </a:stretch>
        </p:blipFill>
        <p:spPr bwMode="auto">
          <a:xfrm>
            <a:off x="-1402581" y="155549"/>
            <a:ext cx="3513812" cy="585791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726"/>
          <a:stretch>
            <a:fillRect/>
          </a:stretch>
        </p:blipFill>
        <p:spPr bwMode="auto">
          <a:xfrm>
            <a:off x="3240889" y="3441697"/>
            <a:ext cx="1097749" cy="271464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1271" name="Irudia 1" descr="TXANTXAN-TXI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9450" y="6299217"/>
            <a:ext cx="629617" cy="49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41245"/>
          <a:stretch>
            <a:fillRect/>
          </a:stretch>
        </p:blipFill>
        <p:spPr bwMode="auto">
          <a:xfrm>
            <a:off x="3526640" y="4656143"/>
            <a:ext cx="811997" cy="279875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33" name="Laukizuzena 32"/>
          <p:cNvSpPr/>
          <p:nvPr/>
        </p:nvSpPr>
        <p:spPr>
          <a:xfrm>
            <a:off x="240493" y="584177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spcBef>
                <a:spcPct val="0"/>
              </a:spcBef>
              <a:defRPr/>
            </a:pPr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4. Arlo estrategikoak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37" y="155549"/>
            <a:ext cx="6700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Diagrama 19"/>
          <p:cNvGraphicFramePr/>
          <p:nvPr/>
        </p:nvGraphicFramePr>
        <p:xfrm>
          <a:off x="1526377" y="-1"/>
          <a:ext cx="1214446" cy="7799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21 Elipse"/>
          <p:cNvSpPr/>
          <p:nvPr/>
        </p:nvSpPr>
        <p:spPr>
          <a:xfrm>
            <a:off x="1004210" y="1260194"/>
            <a:ext cx="1122383" cy="1338983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190" tIns="40595" rIns="81190" bIns="40595" rtlCol="0" anchor="ctr"/>
          <a:lstStyle/>
          <a:p>
            <a:pPr algn="ctr"/>
            <a:endParaRPr lang="es-ES" sz="1000">
              <a:solidFill>
                <a:srgbClr val="FFFFFF"/>
              </a:solidFill>
            </a:endParaRP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423045" y="780235"/>
            <a:ext cx="6500858" cy="656052"/>
          </a:xfrm>
          <a:prstGeom prst="rect">
            <a:avLst/>
          </a:prstGeom>
          <a:noFill/>
          <a:ln>
            <a:noFill/>
          </a:ln>
        </p:spPr>
        <p:txBody>
          <a:bodyPr vert="horz" lIns="81190" tIns="40595" rIns="81190" bIns="40595" rtlCol="0" anchor="t">
            <a:noAutofit/>
          </a:bodyPr>
          <a:lstStyle/>
          <a:p>
            <a:pPr lvl="1"/>
            <a:r>
              <a:rPr lang="eu-ES" sz="11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u-ES" sz="23900" b="1" dirty="0"/>
          </a:p>
        </p:txBody>
      </p:sp>
      <p:sp>
        <p:nvSpPr>
          <p:cNvPr id="30" name="Laukizuzena 29"/>
          <p:cNvSpPr/>
          <p:nvPr/>
        </p:nvSpPr>
        <p:spPr>
          <a:xfrm>
            <a:off x="2812261" y="6584969"/>
            <a:ext cx="103189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u-ES" sz="1400" b="1" dirty="0" smtClean="0"/>
              <a:t>Lan esparrua</a:t>
            </a:r>
          </a:p>
        </p:txBody>
      </p:sp>
      <p:sp>
        <p:nvSpPr>
          <p:cNvPr id="31" name="Laukizuzena 30"/>
          <p:cNvSpPr/>
          <p:nvPr/>
        </p:nvSpPr>
        <p:spPr>
          <a:xfrm>
            <a:off x="311931" y="6299217"/>
            <a:ext cx="128588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u-ES" sz="1200" b="1" dirty="0" smtClean="0"/>
              <a:t>Lanbide Heziketa  esparrua</a:t>
            </a:r>
          </a:p>
        </p:txBody>
      </p:sp>
      <p:sp>
        <p:nvSpPr>
          <p:cNvPr id="32" name="Elipse-legenda 31"/>
          <p:cNvSpPr/>
          <p:nvPr/>
        </p:nvSpPr>
        <p:spPr>
          <a:xfrm>
            <a:off x="280169" y="1512871"/>
            <a:ext cx="1317646" cy="1369348"/>
          </a:xfrm>
          <a:prstGeom prst="wedgeEllipseCallout">
            <a:avLst>
              <a:gd name="adj1" fmla="val 73500"/>
              <a:gd name="adj2" fmla="val 84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200" b="1" dirty="0" smtClean="0"/>
              <a:t>Gizarte eta Kultura zerbitzuak- Arreta</a:t>
            </a:r>
            <a:endParaRPr lang="eu-ES" sz="1200" b="1" dirty="0"/>
          </a:p>
        </p:txBody>
      </p:sp>
      <p:sp>
        <p:nvSpPr>
          <p:cNvPr id="34" name="Elipse-legenda 33"/>
          <p:cNvSpPr/>
          <p:nvPr/>
        </p:nvSpPr>
        <p:spPr>
          <a:xfrm>
            <a:off x="565921" y="2890951"/>
            <a:ext cx="1353258" cy="838999"/>
          </a:xfrm>
          <a:prstGeom prst="wedgeEllipseCallout">
            <a:avLst>
              <a:gd name="adj1" fmla="val 57536"/>
              <a:gd name="adj2" fmla="val 8242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200" b="1" dirty="0" smtClean="0"/>
              <a:t>Osasungintza</a:t>
            </a:r>
            <a:endParaRPr lang="eu-ES" sz="1200" b="1" dirty="0"/>
          </a:p>
        </p:txBody>
      </p:sp>
      <p:sp>
        <p:nvSpPr>
          <p:cNvPr id="35" name="Elipse-legenda 34"/>
          <p:cNvSpPr/>
          <p:nvPr/>
        </p:nvSpPr>
        <p:spPr>
          <a:xfrm>
            <a:off x="351607" y="3748207"/>
            <a:ext cx="1282034" cy="838999"/>
          </a:xfrm>
          <a:prstGeom prst="wedgeEllipseCallout">
            <a:avLst>
              <a:gd name="adj1" fmla="val 73500"/>
              <a:gd name="adj2" fmla="val 84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200" b="1" dirty="0" smtClean="0"/>
              <a:t>Ostalaritza</a:t>
            </a:r>
            <a:endParaRPr lang="eu-ES" sz="1200" b="1" dirty="0"/>
          </a:p>
        </p:txBody>
      </p:sp>
      <p:pic>
        <p:nvPicPr>
          <p:cNvPr id="36" name="Picture 2" descr="https://ivac-eei.eus/upload/familias/iconos/servicios-socioculturales-comunidad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598" y="2298689"/>
            <a:ext cx="481809" cy="481810"/>
          </a:xfrm>
          <a:prstGeom prst="rect">
            <a:avLst/>
          </a:prstGeom>
          <a:noFill/>
        </p:spPr>
      </p:pic>
      <p:pic>
        <p:nvPicPr>
          <p:cNvPr id="37" name="Picture 4" descr="https://ivac-eei.eus/upload/familias/iconos/sanidad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312" y="3298821"/>
            <a:ext cx="410371" cy="410372"/>
          </a:xfrm>
          <a:prstGeom prst="rect">
            <a:avLst/>
          </a:prstGeom>
          <a:noFill/>
        </p:spPr>
      </p:pic>
      <p:pic>
        <p:nvPicPr>
          <p:cNvPr id="38" name="Picture 6" descr="https://ivac-eei.eus/upload/familias/iconos/hosteleria-turism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59" y="4227515"/>
            <a:ext cx="410371" cy="410372"/>
          </a:xfrm>
          <a:prstGeom prst="rect">
            <a:avLst/>
          </a:prstGeom>
          <a:noFill/>
        </p:spPr>
      </p:pic>
      <p:sp>
        <p:nvSpPr>
          <p:cNvPr id="39" name="Elipse-legenda 38"/>
          <p:cNvSpPr/>
          <p:nvPr/>
        </p:nvSpPr>
        <p:spPr>
          <a:xfrm>
            <a:off x="504007" y="4614987"/>
            <a:ext cx="1282034" cy="838999"/>
          </a:xfrm>
          <a:prstGeom prst="wedgeEllipseCallout">
            <a:avLst>
              <a:gd name="adj1" fmla="val 73500"/>
              <a:gd name="adj2" fmla="val 84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200" b="1" dirty="0" smtClean="0"/>
              <a:t>Irudi pertsonala</a:t>
            </a:r>
            <a:endParaRPr lang="eu-ES" sz="1200" b="1" dirty="0"/>
          </a:p>
        </p:txBody>
      </p:sp>
      <p:pic>
        <p:nvPicPr>
          <p:cNvPr id="40" name="Picture 8" descr="https://ivac-eei.eus/upload/familias/iconos/imagen-personal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57" y="5156209"/>
            <a:ext cx="481806" cy="481807"/>
          </a:xfrm>
          <a:prstGeom prst="rect">
            <a:avLst/>
          </a:prstGeom>
          <a:noFill/>
        </p:spPr>
      </p:pic>
      <p:sp>
        <p:nvSpPr>
          <p:cNvPr id="41" name="Elipse-legenda 40"/>
          <p:cNvSpPr/>
          <p:nvPr/>
        </p:nvSpPr>
        <p:spPr>
          <a:xfrm flipH="1">
            <a:off x="2771966" y="1227119"/>
            <a:ext cx="1459408" cy="1101884"/>
          </a:xfrm>
          <a:prstGeom prst="wedgeEllipseCallout">
            <a:avLst>
              <a:gd name="adj1" fmla="val 73500"/>
              <a:gd name="adj2" fmla="val 84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200" b="1" dirty="0" smtClean="0"/>
              <a:t>Arreta eta zerbitzuak</a:t>
            </a:r>
            <a:endParaRPr lang="eu-ES" sz="1200" b="1" dirty="0"/>
          </a:p>
        </p:txBody>
      </p:sp>
      <p:sp>
        <p:nvSpPr>
          <p:cNvPr id="42" name="Elipse-legenda 41"/>
          <p:cNvSpPr/>
          <p:nvPr/>
        </p:nvSpPr>
        <p:spPr>
          <a:xfrm>
            <a:off x="2526509" y="3418299"/>
            <a:ext cx="1708971" cy="839530"/>
          </a:xfrm>
          <a:prstGeom prst="wedgeEllipseCallout">
            <a:avLst>
              <a:gd name="adj1" fmla="val -50126"/>
              <a:gd name="adj2" fmla="val 5497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200" b="1" dirty="0" smtClean="0"/>
              <a:t>Merkataritza, </a:t>
            </a:r>
            <a:r>
              <a:rPr lang="eu-ES" sz="1200" b="1" dirty="0" err="1" smtClean="0"/>
              <a:t>Adminstrazioa</a:t>
            </a:r>
            <a:r>
              <a:rPr lang="eu-ES" sz="1200" b="1" dirty="0" smtClean="0"/>
              <a:t>,  Finantzak</a:t>
            </a:r>
            <a:endParaRPr lang="eu-ES" sz="1200" b="1" dirty="0"/>
          </a:p>
        </p:txBody>
      </p:sp>
      <p:sp>
        <p:nvSpPr>
          <p:cNvPr id="43" name="Elipse-legenda 42"/>
          <p:cNvSpPr/>
          <p:nvPr/>
        </p:nvSpPr>
        <p:spPr>
          <a:xfrm>
            <a:off x="2546822" y="4466470"/>
            <a:ext cx="1546212" cy="577177"/>
          </a:xfrm>
          <a:prstGeom prst="wedgeEllipseCallout">
            <a:avLst>
              <a:gd name="adj1" fmla="val -50126"/>
              <a:gd name="adj2" fmla="val 5497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200" b="1" dirty="0" smtClean="0"/>
              <a:t>Osasungintza</a:t>
            </a:r>
            <a:endParaRPr lang="eu-ES" sz="1200" b="1" dirty="0"/>
          </a:p>
        </p:txBody>
      </p:sp>
      <p:pic>
        <p:nvPicPr>
          <p:cNvPr id="44" name="Picture 2" descr="https://ivac-eei.eus/upload/familias/iconos/servicios-socioculturales-comunidad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3831" y="1870061"/>
            <a:ext cx="388951" cy="388952"/>
          </a:xfrm>
          <a:prstGeom prst="rect">
            <a:avLst/>
          </a:prstGeom>
          <a:noFill/>
        </p:spPr>
      </p:pic>
      <p:pic>
        <p:nvPicPr>
          <p:cNvPr id="45" name="Picture 14" descr="https://ivac-eei.eus/upload/familias/iconos/administracion-gestion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93" y="4084639"/>
            <a:ext cx="410372" cy="410373"/>
          </a:xfrm>
          <a:prstGeom prst="rect">
            <a:avLst/>
          </a:prstGeom>
          <a:noFill/>
        </p:spPr>
      </p:pic>
      <p:pic>
        <p:nvPicPr>
          <p:cNvPr id="46" name="Picture 4" descr="https://ivac-eei.eus/upload/familias/iconos/sanidad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3831" y="4584705"/>
            <a:ext cx="394530" cy="394531"/>
          </a:xfrm>
          <a:prstGeom prst="rect">
            <a:avLst/>
          </a:prstGeom>
          <a:noFill/>
        </p:spPr>
      </p:pic>
      <p:sp>
        <p:nvSpPr>
          <p:cNvPr id="47" name="Elipse-legenda 46"/>
          <p:cNvSpPr/>
          <p:nvPr/>
        </p:nvSpPr>
        <p:spPr>
          <a:xfrm flipH="1">
            <a:off x="2919920" y="2358735"/>
            <a:ext cx="1418718" cy="675124"/>
          </a:xfrm>
          <a:prstGeom prst="wedgeEllipseCallout">
            <a:avLst>
              <a:gd name="adj1" fmla="val 73500"/>
              <a:gd name="adj2" fmla="val 84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200" b="1" dirty="0" smtClean="0"/>
              <a:t>Ostalaritza</a:t>
            </a:r>
            <a:endParaRPr lang="eu-ES" sz="1200" b="1" dirty="0"/>
          </a:p>
        </p:txBody>
      </p:sp>
      <p:pic>
        <p:nvPicPr>
          <p:cNvPr id="48" name="Picture 6" descr="https://ivac-eei.eus/upload/familias/iconos/hosteleria-turism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8267" y="2991649"/>
            <a:ext cx="410371" cy="410372"/>
          </a:xfrm>
          <a:prstGeom prst="rect">
            <a:avLst/>
          </a:prstGeom>
          <a:noFill/>
        </p:spPr>
      </p:pic>
      <p:pic>
        <p:nvPicPr>
          <p:cNvPr id="49" name="Picture 10" descr="https://ivac-eei.eus/upload/familias/iconos/comercio-marketing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78248" y="3513135"/>
            <a:ext cx="460390" cy="460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240493" y="655615"/>
            <a:ext cx="3929090" cy="107157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u-ES" sz="2800" b="1" dirty="0" smtClean="0"/>
              <a:t>1.  Harrera /  Lehen agurra / Harremanak </a:t>
            </a:r>
            <a:endParaRPr lang="eu-ES" sz="2800" b="1" dirty="0"/>
          </a:p>
        </p:txBody>
      </p:sp>
      <p:pic>
        <p:nvPicPr>
          <p:cNvPr id="1026" name="Picture 2" descr="Resultado de imagen de rama ho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799729" flipH="1">
            <a:off x="69365" y="4764589"/>
            <a:ext cx="3643338" cy="2402681"/>
          </a:xfrm>
          <a:prstGeom prst="rect">
            <a:avLst/>
          </a:prstGeom>
          <a:noFill/>
        </p:spPr>
      </p:pic>
      <p:sp>
        <p:nvSpPr>
          <p:cNvPr id="12" name="Laukizuzena 11"/>
          <p:cNvSpPr/>
          <p:nvPr/>
        </p:nvSpPr>
        <p:spPr>
          <a:xfrm>
            <a:off x="454807" y="1941499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Euskarak sarrera ona izan behar du enpresa eta Lanbide Heziketan. Bide horretan  ezinbestekoa ikusten dugu </a:t>
            </a:r>
            <a:r>
              <a:rPr lang="eu-ES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lehen agurra </a:t>
            </a: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adibidez,</a:t>
            </a:r>
            <a:r>
              <a:rPr lang="eu-ES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telefonoz edo </a:t>
            </a:r>
            <a:r>
              <a:rPr lang="eu-ES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aurrez-aurre</a:t>
            </a: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 euskaraz izatea.  Horretarako baliabideak jarri beharko ditugu aukerak aztertu eta proposamenak garatu.</a:t>
            </a:r>
          </a:p>
        </p:txBody>
      </p:sp>
      <p:sp>
        <p:nvSpPr>
          <p:cNvPr id="14" name="12 puntako izarra 13"/>
          <p:cNvSpPr/>
          <p:nvPr/>
        </p:nvSpPr>
        <p:spPr>
          <a:xfrm>
            <a:off x="3098013" y="4156077"/>
            <a:ext cx="857256" cy="785818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4800" b="1" dirty="0" smtClean="0"/>
              <a:t>1</a:t>
            </a:r>
            <a:endParaRPr lang="eu-ES" sz="4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454807" y="727053"/>
            <a:ext cx="3500462" cy="128588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u-ES" sz="2400" b="1" dirty="0" smtClean="0"/>
              <a:t>2. Ikus-entzunezkoak / Hedabideak / Kanpaina bateratuak</a:t>
            </a:r>
            <a:endParaRPr lang="eu-ES" sz="2400" b="1" dirty="0"/>
          </a:p>
        </p:txBody>
      </p:sp>
      <p:pic>
        <p:nvPicPr>
          <p:cNvPr id="1026" name="Picture 2" descr="Resultado de imagen de rama ho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99729" flipH="1">
            <a:off x="69365" y="4764589"/>
            <a:ext cx="3643338" cy="2402681"/>
          </a:xfrm>
          <a:prstGeom prst="rect">
            <a:avLst/>
          </a:prstGeom>
          <a:noFill/>
        </p:spPr>
      </p:pic>
      <p:sp>
        <p:nvSpPr>
          <p:cNvPr id="12" name="Laukizuzena 11"/>
          <p:cNvSpPr/>
          <p:nvPr/>
        </p:nvSpPr>
        <p:spPr>
          <a:xfrm>
            <a:off x="383369" y="2012937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Euskarak lehentasuna eta presentzia handia izan behar du komunikaziorako esparruan, ikus-entzunezko ekoizpenean eta kontsumoan. Euskararen eta erabileren aldeko kanpaina bateratuak proposatzen ditugu.</a:t>
            </a:r>
          </a:p>
        </p:txBody>
      </p:sp>
      <p:sp>
        <p:nvSpPr>
          <p:cNvPr id="14" name="12 puntako izarra 13"/>
          <p:cNvSpPr/>
          <p:nvPr/>
        </p:nvSpPr>
        <p:spPr>
          <a:xfrm>
            <a:off x="2955137" y="4013201"/>
            <a:ext cx="1000132" cy="928694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5400" b="1" dirty="0" smtClean="0"/>
              <a:t>2</a:t>
            </a:r>
            <a:endParaRPr lang="eu-ES" sz="5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454807" y="727053"/>
            <a:ext cx="3500462" cy="71438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u-ES" sz="2800" b="1" dirty="0" smtClean="0"/>
              <a:t>3. Euskara Bistaratzea</a:t>
            </a:r>
            <a:endParaRPr lang="eu-ES" sz="2800" b="1" dirty="0"/>
          </a:p>
        </p:txBody>
      </p:sp>
      <p:pic>
        <p:nvPicPr>
          <p:cNvPr id="1026" name="Picture 2" descr="Resultado de imagen de rama ho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99729" flipH="1">
            <a:off x="69365" y="4764589"/>
            <a:ext cx="3643338" cy="2402681"/>
          </a:xfrm>
          <a:prstGeom prst="rect">
            <a:avLst/>
          </a:prstGeom>
          <a:noFill/>
        </p:spPr>
      </p:pic>
      <p:sp>
        <p:nvSpPr>
          <p:cNvPr id="12" name="Laukizuzena 11"/>
          <p:cNvSpPr/>
          <p:nvPr/>
        </p:nvSpPr>
        <p:spPr>
          <a:xfrm>
            <a:off x="383369" y="1655747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Euskara ikusarazi egin behar dugu, irudikatu, bistaratu, eta erabiltzen den guneetan, horixe, euskara, erabiltzera gonbidatu. (Txantxangorria)</a:t>
            </a:r>
          </a:p>
        </p:txBody>
      </p:sp>
      <p:sp>
        <p:nvSpPr>
          <p:cNvPr id="14" name="12 puntako izarra 13"/>
          <p:cNvSpPr/>
          <p:nvPr/>
        </p:nvSpPr>
        <p:spPr>
          <a:xfrm>
            <a:off x="2597947" y="3656011"/>
            <a:ext cx="1357322" cy="1285884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8000" b="1" dirty="0" smtClean="0"/>
              <a:t>3</a:t>
            </a:r>
            <a:endParaRPr lang="eu-ES" sz="8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454807" y="727053"/>
            <a:ext cx="3500462" cy="10001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u-ES" sz="2800" b="1" dirty="0" smtClean="0"/>
              <a:t>4. </a:t>
            </a:r>
            <a:r>
              <a:rPr lang="eu-ES" sz="2800" b="1" dirty="0" err="1" smtClean="0"/>
              <a:t>D-EREDUA</a:t>
            </a:r>
            <a:r>
              <a:rPr lang="eu-ES" sz="2800" b="1" dirty="0" smtClean="0"/>
              <a:t> / Enpresa egonaldia</a:t>
            </a:r>
            <a:endParaRPr lang="eu-ES" sz="2800" b="1" dirty="0"/>
          </a:p>
        </p:txBody>
      </p:sp>
      <p:pic>
        <p:nvPicPr>
          <p:cNvPr id="1026" name="Picture 2" descr="Resultado de imagen de rama ho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99729" flipH="1">
            <a:off x="69365" y="5002535"/>
            <a:ext cx="3643338" cy="2402681"/>
          </a:xfrm>
          <a:prstGeom prst="rect">
            <a:avLst/>
          </a:prstGeom>
          <a:noFill/>
        </p:spPr>
      </p:pic>
      <p:sp>
        <p:nvSpPr>
          <p:cNvPr id="14" name="12 puntako izarra 13"/>
          <p:cNvSpPr/>
          <p:nvPr/>
        </p:nvSpPr>
        <p:spPr>
          <a:xfrm>
            <a:off x="2883699" y="4298953"/>
            <a:ext cx="928694" cy="857256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5400" b="1" dirty="0" smtClean="0"/>
              <a:t>4</a:t>
            </a:r>
            <a:endParaRPr lang="eu-ES" sz="5400" b="1" dirty="0"/>
          </a:p>
        </p:txBody>
      </p:sp>
      <p:sp>
        <p:nvSpPr>
          <p:cNvPr id="12" name="Laukizuzena 11"/>
          <p:cNvSpPr/>
          <p:nvPr/>
        </p:nvSpPr>
        <p:spPr>
          <a:xfrm>
            <a:off x="383369" y="1633439"/>
            <a:ext cx="35004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Lanbide Heziketan euskara bermatu beharra dugu.  Horretarako </a:t>
            </a:r>
            <a:r>
              <a:rPr lang="eu-ES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A-eredutik</a:t>
            </a: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u-ES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B-eredura</a:t>
            </a: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jauzia emanez,  </a:t>
            </a:r>
            <a:r>
              <a:rPr lang="eu-ES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D-ereduko</a:t>
            </a: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eskaintza handituz, gutxieneko mugak jarriz eta hobekuntzarako proposamenak eginez.</a:t>
            </a:r>
          </a:p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Enpresa egonaldia euskara egin ahal izateko ekintza konkretuak zerrendatu eta aplikatu behar ditugu.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454807" y="727053"/>
            <a:ext cx="3500462" cy="107157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u-ES" sz="3200" b="1" dirty="0" smtClean="0"/>
              <a:t>5. Kontratazio irizpideak</a:t>
            </a:r>
            <a:endParaRPr lang="eu-ES" sz="3200" b="1" dirty="0"/>
          </a:p>
        </p:txBody>
      </p:sp>
      <p:pic>
        <p:nvPicPr>
          <p:cNvPr id="1026" name="Picture 2" descr="Resultado de imagen de rama ho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99729" flipH="1">
            <a:off x="69365" y="4764589"/>
            <a:ext cx="3643338" cy="2402681"/>
          </a:xfrm>
          <a:prstGeom prst="rect">
            <a:avLst/>
          </a:prstGeom>
          <a:noFill/>
        </p:spPr>
      </p:pic>
      <p:sp>
        <p:nvSpPr>
          <p:cNvPr id="14" name="12 puntako izarra 13"/>
          <p:cNvSpPr/>
          <p:nvPr/>
        </p:nvSpPr>
        <p:spPr>
          <a:xfrm>
            <a:off x="2597947" y="3798887"/>
            <a:ext cx="1357322" cy="1285884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8000" b="1" dirty="0" smtClean="0"/>
              <a:t>5</a:t>
            </a:r>
            <a:endParaRPr lang="eu-ES" sz="8000" b="1" dirty="0"/>
          </a:p>
        </p:txBody>
      </p:sp>
      <p:sp>
        <p:nvSpPr>
          <p:cNvPr id="12" name="Laukizuzena 11"/>
          <p:cNvSpPr/>
          <p:nvPr/>
        </p:nvSpPr>
        <p:spPr>
          <a:xfrm>
            <a:off x="454807" y="1812740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Euskara lantokietan bermatzeko kontratazio prozesuetan (baldintza teknikoen pleguak, e.a. ) eta lan berezitasunetan euskara irizpidea txertatzea proposatzen dugu.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454807" y="727053"/>
            <a:ext cx="3643338" cy="10001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u-ES" sz="2600" b="1" dirty="0" smtClean="0"/>
              <a:t>6. Hizkuntza kudeaketa plana /  Kalitate  sistema</a:t>
            </a:r>
            <a:endParaRPr lang="eu-ES" sz="2600" b="1" dirty="0"/>
          </a:p>
        </p:txBody>
      </p:sp>
      <p:pic>
        <p:nvPicPr>
          <p:cNvPr id="1026" name="Picture 2" descr="Resultado de imagen de rama ho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99729" flipH="1">
            <a:off x="69365" y="4764589"/>
            <a:ext cx="3643338" cy="2402681"/>
          </a:xfrm>
          <a:prstGeom prst="rect">
            <a:avLst/>
          </a:prstGeom>
          <a:noFill/>
        </p:spPr>
      </p:pic>
      <p:sp>
        <p:nvSpPr>
          <p:cNvPr id="14" name="12 puntako izarra 13"/>
          <p:cNvSpPr/>
          <p:nvPr/>
        </p:nvSpPr>
        <p:spPr>
          <a:xfrm>
            <a:off x="2597947" y="3798887"/>
            <a:ext cx="1357322" cy="1285884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8000" b="1" dirty="0" smtClean="0"/>
              <a:t>6</a:t>
            </a:r>
            <a:endParaRPr lang="eu-ES" sz="8000" b="1" dirty="0"/>
          </a:p>
        </p:txBody>
      </p:sp>
      <p:sp>
        <p:nvSpPr>
          <p:cNvPr id="12" name="Laukizuzena 11"/>
          <p:cNvSpPr/>
          <p:nvPr/>
        </p:nvSpPr>
        <p:spPr>
          <a:xfrm>
            <a:off x="454807" y="1910438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Kalitate sistemetan hizkuntza kudeaketa ere txertatzea proposatzen dugu: Bikain ziurtagiriak ezartzen dituen parametroak gizarteratzea eta ezartzea proposatzen dugu Lanbide Heziketan eta Lan Munduan.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454807" y="869929"/>
            <a:ext cx="3500462" cy="64294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u-ES" sz="2800" b="1" dirty="0" smtClean="0"/>
              <a:t>7. Zerbitzuak</a:t>
            </a:r>
            <a:endParaRPr lang="eu-ES" sz="2800" b="1" dirty="0"/>
          </a:p>
        </p:txBody>
      </p:sp>
      <p:pic>
        <p:nvPicPr>
          <p:cNvPr id="1026" name="Picture 2" descr="Resultado de imagen de rama ho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99729" flipH="1">
            <a:off x="69365" y="4764589"/>
            <a:ext cx="3643338" cy="2402681"/>
          </a:xfrm>
          <a:prstGeom prst="rect">
            <a:avLst/>
          </a:prstGeom>
          <a:noFill/>
        </p:spPr>
      </p:pic>
      <p:sp>
        <p:nvSpPr>
          <p:cNvPr id="14" name="12 puntako izarra 13"/>
          <p:cNvSpPr/>
          <p:nvPr/>
        </p:nvSpPr>
        <p:spPr>
          <a:xfrm>
            <a:off x="2597947" y="3798887"/>
            <a:ext cx="1357322" cy="1285884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8000" b="1" dirty="0" smtClean="0"/>
              <a:t>7</a:t>
            </a:r>
            <a:endParaRPr lang="eu-ES" sz="8000" b="1" dirty="0"/>
          </a:p>
        </p:txBody>
      </p:sp>
      <p:sp>
        <p:nvSpPr>
          <p:cNvPr id="12" name="Laukizuzena 11"/>
          <p:cNvSpPr/>
          <p:nvPr/>
        </p:nvSpPr>
        <p:spPr>
          <a:xfrm>
            <a:off x="454807" y="1812740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Bezeroen eta langileen ongizatean eragiteko, ematen den zerbitzua euskaraz  ere eskaintzea  eta hedatzea proposatzen dugu.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454807" y="798491"/>
            <a:ext cx="3500462" cy="92869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u-ES" sz="2800" b="1" dirty="0" smtClean="0"/>
              <a:t>8. Formazioa / Baliabideak</a:t>
            </a:r>
          </a:p>
          <a:p>
            <a:pPr algn="ctr"/>
            <a:endParaRPr lang="eu-ES" sz="2800" b="1" dirty="0"/>
          </a:p>
        </p:txBody>
      </p:sp>
      <p:pic>
        <p:nvPicPr>
          <p:cNvPr id="1026" name="Picture 2" descr="Resultado de imagen de rama ho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99729" flipH="1">
            <a:off x="69365" y="4931097"/>
            <a:ext cx="3643338" cy="2402681"/>
          </a:xfrm>
          <a:prstGeom prst="rect">
            <a:avLst/>
          </a:prstGeom>
          <a:noFill/>
        </p:spPr>
      </p:pic>
      <p:sp>
        <p:nvSpPr>
          <p:cNvPr id="14" name="12 puntako izarra 13"/>
          <p:cNvSpPr/>
          <p:nvPr/>
        </p:nvSpPr>
        <p:spPr>
          <a:xfrm>
            <a:off x="2597947" y="3798887"/>
            <a:ext cx="1357322" cy="1285884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8000" b="1" dirty="0" smtClean="0"/>
              <a:t>8</a:t>
            </a:r>
            <a:endParaRPr lang="eu-ES" sz="8000" b="1" dirty="0"/>
          </a:p>
        </p:txBody>
      </p:sp>
      <p:sp>
        <p:nvSpPr>
          <p:cNvPr id="12" name="Laukizuzena 11"/>
          <p:cNvSpPr/>
          <p:nvPr/>
        </p:nvSpPr>
        <p:spPr>
          <a:xfrm>
            <a:off x="454807" y="1812740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Langileentzat zein langabetuentzat prestakuntza bereziak diseinatu eta eskaini euskararen balioa erantsiaz jabe daitezen, testuinguru honetan euskara ikastaro mota desberdinak zerbait ikastekoak, dakitenak erabiltzera animatzekoak, ezagutza mailak  hobetzekoak, ….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454807" y="798491"/>
            <a:ext cx="3500462" cy="85725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u-ES" sz="2800" b="1" dirty="0" smtClean="0"/>
              <a:t>9. Ikerkuntza eta berrikuntza</a:t>
            </a:r>
          </a:p>
          <a:p>
            <a:pPr algn="ctr"/>
            <a:endParaRPr lang="eu-ES" sz="2800" b="1" dirty="0"/>
          </a:p>
        </p:txBody>
      </p:sp>
      <p:pic>
        <p:nvPicPr>
          <p:cNvPr id="1026" name="Picture 2" descr="Resultado de imagen de rama ho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99729" flipH="1">
            <a:off x="69365" y="4931097"/>
            <a:ext cx="3643338" cy="2402681"/>
          </a:xfrm>
          <a:prstGeom prst="rect">
            <a:avLst/>
          </a:prstGeom>
          <a:noFill/>
        </p:spPr>
      </p:pic>
      <p:sp>
        <p:nvSpPr>
          <p:cNvPr id="14" name="12 puntako izarra 13"/>
          <p:cNvSpPr/>
          <p:nvPr/>
        </p:nvSpPr>
        <p:spPr>
          <a:xfrm>
            <a:off x="2597947" y="3798887"/>
            <a:ext cx="1357322" cy="1285884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8000" b="1" dirty="0" smtClean="0"/>
              <a:t>9</a:t>
            </a:r>
            <a:endParaRPr lang="eu-ES" sz="8000" b="1" dirty="0"/>
          </a:p>
        </p:txBody>
      </p:sp>
      <p:sp>
        <p:nvSpPr>
          <p:cNvPr id="12" name="Laukizuzena 11"/>
          <p:cNvSpPr/>
          <p:nvPr/>
        </p:nvSpPr>
        <p:spPr>
          <a:xfrm>
            <a:off x="454807" y="1812740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Euskarari hegoak astintzeko metodologia eta proposamen berriak partekatu eta adostu nahi ditugu, gune bakoitzerako aproposenak izan daitezkeenak identifikatuz.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rudia 12" descr="txantxangorria-logo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807" y="818156"/>
            <a:ext cx="3012601" cy="2552103"/>
          </a:xfrm>
          <a:prstGeom prst="rect">
            <a:avLst/>
          </a:prstGeom>
        </p:spPr>
      </p:pic>
      <p:sp>
        <p:nvSpPr>
          <p:cNvPr id="14" name="Laukizuzena 13"/>
          <p:cNvSpPr/>
          <p:nvPr/>
        </p:nvSpPr>
        <p:spPr>
          <a:xfrm>
            <a:off x="597683" y="3727449"/>
            <a:ext cx="292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Bizkaian, euskararen erabilera sustatzea LAN MUNDUAREN ALORREAN:</a:t>
            </a:r>
          </a:p>
          <a:p>
            <a:pPr algn="ctr"/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enpresa, lanbide heziketa, elkarteak eta erakundeak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454807" y="869929"/>
            <a:ext cx="3500462" cy="785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u-ES" sz="2800" b="1" dirty="0" smtClean="0"/>
              <a:t>10. </a:t>
            </a:r>
            <a:r>
              <a:rPr lang="eu-ES" sz="3200" b="1" dirty="0" smtClean="0"/>
              <a:t>Parte-hartzea</a:t>
            </a:r>
            <a:endParaRPr lang="eu-ES" sz="2800" b="1" dirty="0" smtClean="0"/>
          </a:p>
          <a:p>
            <a:pPr algn="ctr"/>
            <a:endParaRPr lang="eu-ES" sz="2800" b="1" dirty="0"/>
          </a:p>
        </p:txBody>
      </p:sp>
      <p:pic>
        <p:nvPicPr>
          <p:cNvPr id="1026" name="Picture 2" descr="Resultado de imagen de rama ho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99729" flipH="1">
            <a:off x="69365" y="4859659"/>
            <a:ext cx="3643338" cy="2402681"/>
          </a:xfrm>
          <a:prstGeom prst="rect">
            <a:avLst/>
          </a:prstGeom>
          <a:noFill/>
        </p:spPr>
      </p:pic>
      <p:sp>
        <p:nvSpPr>
          <p:cNvPr id="14" name="12 puntako izarra 13"/>
          <p:cNvSpPr/>
          <p:nvPr/>
        </p:nvSpPr>
        <p:spPr>
          <a:xfrm>
            <a:off x="2597947" y="3798887"/>
            <a:ext cx="1357322" cy="1285884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4000" b="1" dirty="0" smtClean="0"/>
              <a:t>10</a:t>
            </a:r>
            <a:endParaRPr lang="eu-ES" sz="4000" b="1" dirty="0"/>
          </a:p>
        </p:txBody>
      </p:sp>
      <p:sp>
        <p:nvSpPr>
          <p:cNvPr id="12" name="Laukizuzena 11"/>
          <p:cNvSpPr/>
          <p:nvPr/>
        </p:nvSpPr>
        <p:spPr>
          <a:xfrm>
            <a:off x="454807" y="1812740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Euskararen erabilera handitzeko ezinbestekoa dugu, denok batera, sinkronizatuta lan egitea, euskararen inguruan adostasun soziala izatea, Kanpaina bateratuaz gain, bakoitzaren ahalegina eta ekarpena, txikia izanda ere,  beharrezkoa zaigu.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240493" y="727053"/>
            <a:ext cx="1928826" cy="1357476"/>
          </a:xfrm>
        </p:spPr>
        <p:txBody>
          <a:bodyPr>
            <a:noAutofit/>
          </a:bodyPr>
          <a:lstStyle/>
          <a:p>
            <a:pPr algn="just"/>
            <a:r>
              <a:rPr lang="eu-ES" sz="1200" dirty="0">
                <a:solidFill>
                  <a:schemeClr val="tx1"/>
                </a:solidFill>
              </a:rPr>
              <a:t>Euskararen erabilera sustatzeko neurriak proposatu eta gizarte esparru desberdinetan euskarak gero eta presentzia gehiago izan dezan lanean </a:t>
            </a:r>
            <a:r>
              <a:rPr lang="eu-ES" sz="1200" dirty="0" smtClean="0">
                <a:solidFill>
                  <a:schemeClr val="tx1"/>
                </a:solidFill>
              </a:rPr>
              <a:t>ari </a:t>
            </a:r>
            <a:r>
              <a:rPr lang="eu-ES" sz="1200" dirty="0">
                <a:solidFill>
                  <a:schemeClr val="tx1"/>
                </a:solidFill>
              </a:rPr>
              <a:t>gara herri aginteen eta gizarte eragileen artean, gonbitea eginez gizarte zabalari euskara gero eta gehiago </a:t>
            </a:r>
            <a:r>
              <a:rPr lang="eu-ES" sz="1200" dirty="0" smtClean="0">
                <a:solidFill>
                  <a:schemeClr val="tx1"/>
                </a:solidFill>
              </a:rPr>
              <a:t>erabil </a:t>
            </a:r>
            <a:r>
              <a:rPr lang="eu-ES" sz="1200" dirty="0">
                <a:solidFill>
                  <a:schemeClr val="tx1"/>
                </a:solidFill>
              </a:rPr>
              <a:t>dezan</a:t>
            </a:r>
            <a:r>
              <a:rPr lang="eu-ES" sz="1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u-ES" sz="1200" dirty="0">
                <a:solidFill>
                  <a:schemeClr val="tx1"/>
                </a:solidFill>
              </a:rPr>
              <a:t>Euskaldunen hazkunderik handiena gazteen artean ari da gertatzen: 16-24 urte bitarteko gazteen artean %71,4 dira euskal hiztunak </a:t>
            </a:r>
            <a:r>
              <a:rPr lang="eu-ES" sz="1200" dirty="0" smtClean="0">
                <a:solidFill>
                  <a:schemeClr val="tx1"/>
                </a:solidFill>
              </a:rPr>
              <a:t>dira.</a:t>
            </a:r>
          </a:p>
          <a:p>
            <a:pPr algn="just"/>
            <a:r>
              <a:rPr lang="eu-ES" sz="1200" dirty="0">
                <a:solidFill>
                  <a:schemeClr val="tx1"/>
                </a:solidFill>
              </a:rPr>
              <a:t>Gazte hauek lanera batzea aukera izugarria izan daiteke lan munduan ere euskarak presentzia eta erabilera handiagoa izan dezan, baina horretarako ezinbestetzat jotzen dugu </a:t>
            </a:r>
            <a:r>
              <a:rPr lang="eu-ES" sz="1200" dirty="0" smtClean="0">
                <a:solidFill>
                  <a:schemeClr val="tx1"/>
                </a:solidFill>
              </a:rPr>
              <a:t>enpresetan </a:t>
            </a:r>
            <a:r>
              <a:rPr lang="eu-ES" sz="1200" dirty="0">
                <a:solidFill>
                  <a:schemeClr val="tx1"/>
                </a:solidFill>
              </a:rPr>
              <a:t>egiten dituzten praktika aldietan </a:t>
            </a:r>
            <a:r>
              <a:rPr lang="eu-ES" sz="1200" dirty="0" smtClean="0">
                <a:solidFill>
                  <a:schemeClr val="tx1"/>
                </a:solidFill>
              </a:rPr>
              <a:t>euskaraz </a:t>
            </a:r>
            <a:r>
              <a:rPr lang="eu-ES" sz="1200" dirty="0">
                <a:solidFill>
                  <a:schemeClr val="tx1"/>
                </a:solidFill>
              </a:rPr>
              <a:t>jarduteko </a:t>
            </a:r>
            <a:r>
              <a:rPr lang="eu-ES" sz="1200" dirty="0" smtClean="0">
                <a:solidFill>
                  <a:schemeClr val="tx1"/>
                </a:solidFill>
              </a:rPr>
              <a:t>aukerak eta baliabideak areagotzea.</a:t>
            </a:r>
            <a:endParaRPr lang="eu-ES" sz="1200" dirty="0">
              <a:solidFill>
                <a:schemeClr val="tx1"/>
              </a:solidFill>
            </a:endParaRPr>
          </a:p>
        </p:txBody>
      </p:sp>
      <p:pic>
        <p:nvPicPr>
          <p:cNvPr id="6" name="Irudia 5" descr="Bizkaia-DFB_logotipo-horizontal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93" y="226987"/>
            <a:ext cx="481080" cy="243764"/>
          </a:xfrm>
          <a:prstGeom prst="rect">
            <a:avLst/>
          </a:prstGeom>
        </p:spPr>
      </p:pic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383765" y="5299085"/>
            <a:ext cx="954873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7" name="Azpititulua 2"/>
          <p:cNvSpPr txBox="1">
            <a:spLocks/>
          </p:cNvSpPr>
          <p:nvPr/>
        </p:nvSpPr>
        <p:spPr>
          <a:xfrm>
            <a:off x="2169319" y="727053"/>
            <a:ext cx="1928826" cy="1357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eu-ES" sz="1200" dirty="0"/>
              <a:t>Horregatik pentsatu </a:t>
            </a:r>
            <a:r>
              <a:rPr lang="eu-ES" sz="1200" dirty="0" smtClean="0"/>
              <a:t>genuen </a:t>
            </a:r>
            <a:r>
              <a:rPr lang="eu-ES" sz="1200" dirty="0"/>
              <a:t>egoki izan </a:t>
            </a:r>
            <a:r>
              <a:rPr lang="eu-ES" sz="1200" dirty="0" smtClean="0"/>
              <a:t>zitekeela euskararen erabilera sustatzeko, hausnarketa egin  </a:t>
            </a:r>
            <a:r>
              <a:rPr lang="eu-ES" sz="1200" dirty="0"/>
              <a:t>eta </a:t>
            </a:r>
            <a:r>
              <a:rPr lang="eu-ES" sz="1200" dirty="0" smtClean="0"/>
              <a:t>proposamenak </a:t>
            </a:r>
            <a:r>
              <a:rPr lang="eu-ES" sz="1200" dirty="0"/>
              <a:t>garatzeko saio berezi bat antolatzea lan munduari begira. </a:t>
            </a:r>
            <a:r>
              <a:rPr lang="eu-ES" sz="1200" dirty="0" smtClean="0"/>
              <a:t> Azaroaren Azkuna 10ean egin genuen eta bertan 4o bat eragile elkartu ginen.</a:t>
            </a:r>
          </a:p>
          <a:p>
            <a:pPr algn="just">
              <a:spcBef>
                <a:spcPct val="20000"/>
              </a:spcBef>
            </a:pPr>
            <a:r>
              <a:rPr kumimoji="0" lang="eu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Saio</a:t>
            </a:r>
            <a:r>
              <a:rPr kumimoji="0" lang="eu-E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horretan </a:t>
            </a:r>
            <a:r>
              <a:rPr lang="eu-ES" sz="1200" dirty="0"/>
              <a:t>herri aginteetako, enpresetako zein Lanbide heziketako eragileok elkartu eta bakoitzak zer eskaintzen dugun, ze bitarteko dugun, zer partekatu dezakegun aztertu eta </a:t>
            </a:r>
            <a:r>
              <a:rPr lang="eu-ES" sz="1200" dirty="0" smtClean="0"/>
              <a:t>proposamenak egin ziren. </a:t>
            </a:r>
          </a:p>
          <a:p>
            <a:pPr>
              <a:spcBef>
                <a:spcPct val="20000"/>
              </a:spcBef>
            </a:pPr>
            <a:r>
              <a:rPr kumimoji="0" lang="eu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Ondoren</a:t>
            </a:r>
            <a:r>
              <a:rPr kumimoji="0" lang="eu-E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beste lan saio bat egin genuen Proposamenak lehenesteko eta bakoitzak pertsonalki eta lan munduan egin        zezakeena eta  </a:t>
            </a:r>
            <a:r>
              <a:rPr lang="eu-ES" sz="1200" dirty="0" smtClean="0"/>
              <a:t>h</a:t>
            </a:r>
            <a:r>
              <a:rPr lang="eu-ES" sz="1200" baseline="0" dirty="0" smtClean="0"/>
              <a:t>ori   lortzeko n</a:t>
            </a:r>
            <a:r>
              <a:rPr lang="eu-ES" sz="1200" dirty="0" smtClean="0"/>
              <a:t>oren          </a:t>
            </a:r>
            <a:r>
              <a:rPr lang="eu-ES" sz="1200" baseline="0" dirty="0" smtClean="0"/>
              <a:t> laguntza  beharko        lukeen              identifikatzeko.</a:t>
            </a:r>
            <a:endParaRPr kumimoji="0" lang="eu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aukizuzena 9"/>
          <p:cNvSpPr/>
          <p:nvPr/>
        </p:nvSpPr>
        <p:spPr>
          <a:xfrm>
            <a:off x="169055" y="6416680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u-ES" sz="1400" b="1" dirty="0" smtClean="0"/>
              <a:t>Dokumentuak, Bizkaian euskaren erabilera sustatzeko, lan saioetatik jasotako fruitua  jasotzen du : proposamenak, lan ildoak eta ekimenak</a:t>
            </a:r>
            <a:endParaRPr lang="eu-E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35540"/>
          <a:stretch>
            <a:fillRect/>
          </a:stretch>
        </p:blipFill>
        <p:spPr bwMode="auto">
          <a:xfrm>
            <a:off x="3455203" y="5299085"/>
            <a:ext cx="883435" cy="22986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922" y="1030621"/>
            <a:ext cx="736420" cy="3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rudia 11" descr="elkartekideak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466" b="50000"/>
          <a:stretch>
            <a:fillRect/>
          </a:stretch>
        </p:blipFill>
        <p:spPr>
          <a:xfrm>
            <a:off x="1740691" y="1727185"/>
            <a:ext cx="831980" cy="309455"/>
          </a:xfrm>
          <a:prstGeom prst="rect">
            <a:avLst/>
          </a:prstGeom>
        </p:spPr>
      </p:pic>
      <p:pic>
        <p:nvPicPr>
          <p:cNvPr id="13" name="Irudia 12" descr="elkartekideak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473"/>
          <a:stretch>
            <a:fillRect/>
          </a:stretch>
        </p:blipFill>
        <p:spPr>
          <a:xfrm>
            <a:off x="526245" y="1727185"/>
            <a:ext cx="773637" cy="287666"/>
          </a:xfrm>
          <a:prstGeom prst="rect">
            <a:avLst/>
          </a:prstGeom>
        </p:spPr>
      </p:pic>
      <p:pic>
        <p:nvPicPr>
          <p:cNvPr id="14" name="Irudia 13" descr="laneki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5422" y="1012805"/>
            <a:ext cx="1145401" cy="408139"/>
          </a:xfrm>
          <a:prstGeom prst="rect">
            <a:avLst/>
          </a:prstGeom>
        </p:spPr>
      </p:pic>
      <p:pic>
        <p:nvPicPr>
          <p:cNvPr id="15" name="Picture 8" descr="barrutialde institutua bilaketarekin bat datozen irudia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83" y="2227251"/>
            <a:ext cx="696272" cy="431509"/>
          </a:xfrm>
          <a:prstGeom prst="rect">
            <a:avLst/>
          </a:prstGeom>
          <a:noFill/>
        </p:spPr>
      </p:pic>
      <p:pic>
        <p:nvPicPr>
          <p:cNvPr id="16" name="Picture 10" descr="ies construccion bizkaia bilaketarekin bat datozen irudia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2129" y="2227251"/>
            <a:ext cx="744465" cy="529439"/>
          </a:xfrm>
          <a:prstGeom prst="rect">
            <a:avLst/>
          </a:prstGeom>
          <a:noFill/>
        </p:spPr>
      </p:pic>
      <p:pic>
        <p:nvPicPr>
          <p:cNvPr id="17" name="Picture 12" descr="alkarbide bilaketarekin bat datozen irudia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811997" y="4870457"/>
            <a:ext cx="533755" cy="381125"/>
          </a:xfrm>
          <a:prstGeom prst="rect">
            <a:avLst/>
          </a:prstGeom>
          <a:noFill/>
        </p:spPr>
      </p:pic>
      <p:pic>
        <p:nvPicPr>
          <p:cNvPr id="19" name="Picture 16" descr="aek euskara bilaketarekin bat datozen irudiak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83" y="2798755"/>
            <a:ext cx="657591" cy="437657"/>
          </a:xfrm>
          <a:prstGeom prst="rect">
            <a:avLst/>
          </a:prstGeom>
          <a:noFill/>
        </p:spPr>
      </p:pic>
      <p:pic>
        <p:nvPicPr>
          <p:cNvPr id="20" name="Picture 18" descr="iurreta lhii bilaketarekin bat datozen irudia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6411" y="2870193"/>
            <a:ext cx="387222" cy="387222"/>
          </a:xfrm>
          <a:prstGeom prst="rect">
            <a:avLst/>
          </a:prstGeom>
          <a:noFill/>
        </p:spPr>
      </p:pic>
      <p:pic>
        <p:nvPicPr>
          <p:cNvPr id="21" name="Picture 20" descr="mu unibertsitatea bilaketarekin bat datozen irudia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3567" y="3513135"/>
            <a:ext cx="541546" cy="397057"/>
          </a:xfrm>
          <a:prstGeom prst="rect">
            <a:avLst/>
          </a:prstGeom>
          <a:noFill/>
        </p:spPr>
      </p:pic>
      <p:pic>
        <p:nvPicPr>
          <p:cNvPr id="22" name="Picture 22" descr="cicautxo bilaketarekin bat datozen irudiak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9385" y="2155813"/>
            <a:ext cx="1013964" cy="676940"/>
          </a:xfrm>
          <a:prstGeom prst="rect">
            <a:avLst/>
          </a:prstGeom>
          <a:noFill/>
        </p:spPr>
      </p:pic>
      <p:pic>
        <p:nvPicPr>
          <p:cNvPr id="23" name="Picture 24" descr="tartanga bilaketarekin bat datozen irudiak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3699" y="4156077"/>
            <a:ext cx="684241" cy="436214"/>
          </a:xfrm>
          <a:prstGeom prst="rect">
            <a:avLst/>
          </a:prstGeom>
          <a:noFill/>
        </p:spPr>
      </p:pic>
      <p:pic>
        <p:nvPicPr>
          <p:cNvPr id="24" name="Picture 26" descr="zornotza lhii bilaketarekin bat datozen irudiak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121" y="3584573"/>
            <a:ext cx="664650" cy="276785"/>
          </a:xfrm>
          <a:prstGeom prst="rect">
            <a:avLst/>
          </a:prstGeom>
          <a:noFill/>
        </p:spPr>
      </p:pic>
      <p:pic>
        <p:nvPicPr>
          <p:cNvPr id="25" name="Picture 28" descr="cecobi bilaketarekin bat datozen irudiak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3567" y="4227515"/>
            <a:ext cx="618909" cy="290404"/>
          </a:xfrm>
          <a:prstGeom prst="rect">
            <a:avLst/>
          </a:prstGeom>
          <a:noFill/>
        </p:spPr>
      </p:pic>
      <p:pic>
        <p:nvPicPr>
          <p:cNvPr id="26" name="Picture 30" descr="urgatzi sl bilaketarekin bat datozen irudia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55137" y="2941631"/>
            <a:ext cx="541546" cy="299220"/>
          </a:xfrm>
          <a:prstGeom prst="rect">
            <a:avLst/>
          </a:prstGeom>
          <a:noFill/>
        </p:spPr>
      </p:pic>
      <p:pic>
        <p:nvPicPr>
          <p:cNvPr id="27" name="Picture 32" descr="zulaibar lanbide eskola bilaketarekin bat datozen irudia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6575" y="1655747"/>
            <a:ext cx="379228" cy="397569"/>
          </a:xfrm>
          <a:prstGeom prst="rect">
            <a:avLst/>
          </a:prstGeom>
          <a:noFill/>
        </p:spPr>
      </p:pic>
      <p:pic>
        <p:nvPicPr>
          <p:cNvPr id="28" name="Picture 34" descr="zulaibar lanbide eskola bilaketarekin bat datozen irudiak"/>
          <p:cNvPicPr>
            <a:picLocks noChangeAspect="1" noChangeArrowheads="1"/>
          </p:cNvPicPr>
          <p:nvPr/>
        </p:nvPicPr>
        <p:blipFill>
          <a:blip r:embed="rId18" cstate="print"/>
          <a:srcRect l="13781" t="21126" r="24399" b="57998"/>
          <a:stretch>
            <a:fillRect/>
          </a:stretch>
        </p:blipFill>
        <p:spPr bwMode="auto">
          <a:xfrm>
            <a:off x="2955137" y="5013333"/>
            <a:ext cx="686988" cy="154727"/>
          </a:xfrm>
          <a:prstGeom prst="rect">
            <a:avLst/>
          </a:prstGeom>
          <a:noFill/>
        </p:spPr>
      </p:pic>
      <p:pic>
        <p:nvPicPr>
          <p:cNvPr id="29" name="Picture 36" descr="el corte ingles bilaketarekin bat datozen irudiak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121" y="4156077"/>
            <a:ext cx="812319" cy="428996"/>
          </a:xfrm>
          <a:prstGeom prst="rect">
            <a:avLst/>
          </a:prstGeom>
          <a:noFill/>
        </p:spPr>
      </p:pic>
      <p:pic>
        <p:nvPicPr>
          <p:cNvPr id="30" name="Picture 38" descr="bizkaia irratia bilaketarekin bat datozen irudiak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675" y="4870457"/>
            <a:ext cx="535958" cy="319718"/>
          </a:xfrm>
          <a:prstGeom prst="rect">
            <a:avLst/>
          </a:prstGeom>
          <a:noFill/>
        </p:spPr>
      </p:pic>
      <p:pic>
        <p:nvPicPr>
          <p:cNvPr id="31" name="Picture 40" descr="ulibarri euskaltegia bilaketarekin bat datozen irudiak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83699" y="5656275"/>
            <a:ext cx="604846" cy="228649"/>
          </a:xfrm>
          <a:prstGeom prst="rect">
            <a:avLst/>
          </a:prstGeom>
          <a:noFill/>
        </p:spPr>
      </p:pic>
      <p:pic>
        <p:nvPicPr>
          <p:cNvPr id="32" name="Irudia 31" descr="bizkeus2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699" y="1012805"/>
            <a:ext cx="657590" cy="415127"/>
          </a:xfrm>
          <a:prstGeom prst="rect">
            <a:avLst/>
          </a:prstGeom>
        </p:spPr>
      </p:pic>
      <p:pic>
        <p:nvPicPr>
          <p:cNvPr id="34" name="Irudia 33" descr="txantxangorria-logo1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939" y="5656275"/>
            <a:ext cx="1428760" cy="1210364"/>
          </a:xfrm>
          <a:prstGeom prst="rect">
            <a:avLst/>
          </a:prstGeom>
        </p:spPr>
      </p:pic>
      <p:pic>
        <p:nvPicPr>
          <p:cNvPr id="14338" name="Picture 2" descr="Resultado de imagen de sabeco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5137" y="3441697"/>
            <a:ext cx="638142" cy="638142"/>
          </a:xfrm>
          <a:prstGeom prst="rect">
            <a:avLst/>
          </a:prstGeom>
          <a:noFill/>
        </p:spPr>
      </p:pic>
      <p:pic>
        <p:nvPicPr>
          <p:cNvPr id="14340" name="Picture 4" descr="Resultado de imagen de lea artibai ikastetxe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997" y="5584837"/>
            <a:ext cx="457450" cy="327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41245"/>
          <a:stretch>
            <a:fillRect/>
          </a:stretch>
        </p:blipFill>
        <p:spPr bwMode="auto">
          <a:xfrm>
            <a:off x="3071834" y="655615"/>
            <a:ext cx="1266804" cy="694216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33" name="Laukizuzena 32"/>
          <p:cNvSpPr/>
          <p:nvPr/>
        </p:nvSpPr>
        <p:spPr>
          <a:xfrm>
            <a:off x="240493" y="727053"/>
            <a:ext cx="37862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spcBef>
                <a:spcPct val="0"/>
              </a:spcBef>
              <a:defRPr/>
            </a:pPr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1. Aurrekariak</a:t>
            </a:r>
          </a:p>
          <a:p>
            <a:pPr marL="1143000" indent="-1143000">
              <a:spcBef>
                <a:spcPct val="0"/>
              </a:spcBef>
              <a:defRPr/>
            </a:pPr>
            <a:endParaRPr lang="eu-ES" sz="24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1143000" indent="-1143000">
              <a:spcBef>
                <a:spcPct val="0"/>
              </a:spcBef>
              <a:defRPr/>
            </a:pPr>
            <a:endParaRPr lang="eu-ES" sz="24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1143000" indent="-1143000">
              <a:spcBef>
                <a:spcPct val="0"/>
              </a:spcBef>
              <a:defRPr/>
            </a:pPr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2. Ekarpenak</a:t>
            </a:r>
          </a:p>
          <a:p>
            <a:pPr marL="1143000" indent="-1143000">
              <a:spcBef>
                <a:spcPct val="0"/>
              </a:spcBef>
              <a:defRPr/>
            </a:pPr>
            <a:endParaRPr lang="eu-ES" sz="24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1143000" indent="-1143000">
              <a:spcBef>
                <a:spcPct val="0"/>
              </a:spcBef>
              <a:defRPr/>
            </a:pPr>
            <a:endParaRPr lang="eu-ES" sz="24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1143000" indent="-1143000">
              <a:spcBef>
                <a:spcPct val="0"/>
              </a:spcBef>
              <a:defRPr/>
            </a:pPr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3. Estrategia ildoak</a:t>
            </a:r>
          </a:p>
          <a:p>
            <a:pPr marL="1143000" indent="-1143000">
              <a:spcBef>
                <a:spcPct val="0"/>
              </a:spcBef>
              <a:defRPr/>
            </a:pPr>
            <a:endParaRPr lang="eu-ES" sz="24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1143000" indent="-1143000">
              <a:spcBef>
                <a:spcPct val="0"/>
              </a:spcBef>
              <a:defRPr/>
            </a:pPr>
            <a:endParaRPr lang="eu-ES" sz="24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1143000" indent="-1143000">
              <a:spcBef>
                <a:spcPct val="0"/>
              </a:spcBef>
              <a:defRPr/>
            </a:pPr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4. Arlo estrategikoak</a:t>
            </a:r>
          </a:p>
          <a:p>
            <a:pPr marL="1143000" indent="-1143000">
              <a:spcBef>
                <a:spcPct val="0"/>
              </a:spcBef>
              <a:defRPr/>
            </a:pPr>
            <a:endParaRPr lang="eu-ES" sz="24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1143000" indent="-1143000">
              <a:spcBef>
                <a:spcPct val="0"/>
              </a:spcBef>
              <a:defRPr/>
            </a:pPr>
            <a:endParaRPr lang="eu-ES" sz="2400" b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1143000" indent="-1143000">
              <a:spcBef>
                <a:spcPct val="0"/>
              </a:spcBef>
              <a:defRPr/>
            </a:pPr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5. Dokumentuaren itxiera</a:t>
            </a:r>
            <a:endParaRPr lang="eu-ES" sz="2400" b="1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Irudia 34" descr="bizkeus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121" y="5727713"/>
            <a:ext cx="2489581" cy="15716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37" y="155549"/>
            <a:ext cx="6700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41245"/>
          <a:stretch>
            <a:fillRect/>
          </a:stretch>
        </p:blipFill>
        <p:spPr bwMode="auto">
          <a:xfrm>
            <a:off x="3526640" y="4799019"/>
            <a:ext cx="811997" cy="279875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33" name="Laukizuzena 32"/>
          <p:cNvSpPr/>
          <p:nvPr/>
        </p:nvSpPr>
        <p:spPr>
          <a:xfrm>
            <a:off x="240493" y="727053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spcBef>
                <a:spcPct val="0"/>
              </a:spcBef>
              <a:defRPr/>
            </a:pPr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1. Aurrekariak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37" y="155549"/>
            <a:ext cx="6700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98" t="24881" r="54977" b="43869"/>
          <a:stretch>
            <a:fillRect/>
          </a:stretch>
        </p:blipFill>
        <p:spPr bwMode="auto">
          <a:xfrm>
            <a:off x="669121" y="1369995"/>
            <a:ext cx="3020488" cy="35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13726" t="60037" r="41800" b="27268"/>
          <a:stretch>
            <a:fillRect/>
          </a:stretch>
        </p:blipFill>
        <p:spPr bwMode="auto">
          <a:xfrm>
            <a:off x="9693" y="4727581"/>
            <a:ext cx="4065262" cy="6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41245"/>
          <a:stretch>
            <a:fillRect/>
          </a:stretch>
        </p:blipFill>
        <p:spPr bwMode="auto">
          <a:xfrm>
            <a:off x="3526640" y="4799019"/>
            <a:ext cx="811997" cy="279875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33" name="Laukizuzena 32"/>
          <p:cNvSpPr/>
          <p:nvPr/>
        </p:nvSpPr>
        <p:spPr>
          <a:xfrm>
            <a:off x="240493" y="727053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spcBef>
                <a:spcPct val="0"/>
              </a:spcBef>
              <a:defRPr/>
            </a:pPr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1. Aurrekariak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37" y="155549"/>
            <a:ext cx="6700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infografía ecológica de la ciudad en diseño plano Vector Gra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9" y="1155681"/>
            <a:ext cx="4125148" cy="4125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stuKoadroa 10"/>
          <p:cNvSpPr txBox="1"/>
          <p:nvPr/>
        </p:nvSpPr>
        <p:spPr>
          <a:xfrm>
            <a:off x="909614" y="1369995"/>
            <a:ext cx="2428892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u-ES" sz="2000" b="1" dirty="0" smtClean="0">
                <a:solidFill>
                  <a:schemeClr val="accent3">
                    <a:lumMod val="75000"/>
                  </a:schemeClr>
                </a:solidFill>
              </a:rPr>
              <a:t>BIZKEUS  HERRIA </a:t>
            </a:r>
            <a:endParaRPr lang="eu-E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stuKoadroa 11"/>
          <p:cNvSpPr txBox="1"/>
          <p:nvPr/>
        </p:nvSpPr>
        <p:spPr>
          <a:xfrm>
            <a:off x="2767002" y="4441829"/>
            <a:ext cx="927587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u-ES" sz="1100" b="1" dirty="0" smtClean="0">
                <a:solidFill>
                  <a:schemeClr val="accent3">
                    <a:lumMod val="75000"/>
                  </a:schemeClr>
                </a:solidFill>
              </a:rPr>
              <a:t>Lanbide H. %11</a:t>
            </a:r>
            <a:endParaRPr lang="eu-ES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stuKoadroa 12"/>
          <p:cNvSpPr txBox="1"/>
          <p:nvPr/>
        </p:nvSpPr>
        <p:spPr>
          <a:xfrm>
            <a:off x="266672" y="2012937"/>
            <a:ext cx="857256" cy="600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u-ES" sz="1100" b="1" dirty="0" smtClean="0">
                <a:solidFill>
                  <a:schemeClr val="accent3">
                    <a:lumMod val="75000"/>
                  </a:schemeClr>
                </a:solidFill>
              </a:rPr>
              <a:t>EUSKAL HIZTUNAK</a:t>
            </a:r>
          </a:p>
          <a:p>
            <a:pPr algn="ctr"/>
            <a:r>
              <a:rPr lang="eu-ES" sz="1100" b="1" dirty="0" smtClean="0">
                <a:solidFill>
                  <a:schemeClr val="accent3">
                    <a:lumMod val="75000"/>
                  </a:schemeClr>
                </a:solidFill>
              </a:rPr>
              <a:t>%27,6</a:t>
            </a:r>
            <a:endParaRPr lang="eu-ES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stuKoadroa 34"/>
          <p:cNvSpPr txBox="1"/>
          <p:nvPr/>
        </p:nvSpPr>
        <p:spPr>
          <a:xfrm>
            <a:off x="195234" y="4156077"/>
            <a:ext cx="100013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u-ES" sz="1200" b="1" dirty="0" smtClean="0">
                <a:solidFill>
                  <a:schemeClr val="accent3">
                    <a:lumMod val="75000"/>
                  </a:schemeClr>
                </a:solidFill>
              </a:rPr>
              <a:t>Lantokian %15</a:t>
            </a:r>
            <a:endParaRPr lang="eu-ES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stuKoadroa 19"/>
          <p:cNvSpPr txBox="1"/>
          <p:nvPr/>
        </p:nvSpPr>
        <p:spPr>
          <a:xfrm>
            <a:off x="3052754" y="2012937"/>
            <a:ext cx="114300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u-ES" sz="1400" b="1" dirty="0" smtClean="0">
                <a:solidFill>
                  <a:schemeClr val="accent3">
                    <a:lumMod val="75000"/>
                  </a:schemeClr>
                </a:solidFill>
              </a:rPr>
              <a:t>ERABILERA %13</a:t>
            </a:r>
            <a:endParaRPr lang="eu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rudia 15" descr="20161118_145924.jpg"/>
          <p:cNvPicPr>
            <a:picLocks noChangeAspect="1"/>
          </p:cNvPicPr>
          <p:nvPr/>
        </p:nvPicPr>
        <p:blipFill>
          <a:blip r:embed="rId2" cstate="print"/>
          <a:srcRect t="12390" b="12390"/>
          <a:stretch>
            <a:fillRect/>
          </a:stretch>
        </p:blipFill>
        <p:spPr>
          <a:xfrm rot="15386962">
            <a:off x="817474" y="3815637"/>
            <a:ext cx="2701744" cy="36128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41245"/>
          <a:stretch>
            <a:fillRect/>
          </a:stretch>
        </p:blipFill>
        <p:spPr bwMode="auto">
          <a:xfrm>
            <a:off x="3526640" y="4799019"/>
            <a:ext cx="811997" cy="279875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33" name="Laukizuzena 32"/>
          <p:cNvSpPr/>
          <p:nvPr/>
        </p:nvSpPr>
        <p:spPr>
          <a:xfrm>
            <a:off x="240493" y="727053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spcBef>
                <a:spcPct val="0"/>
              </a:spcBef>
              <a:defRPr/>
            </a:pPr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2. Ekarpenak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37" y="155549"/>
            <a:ext cx="6700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aukizuzena 14"/>
          <p:cNvSpPr/>
          <p:nvPr/>
        </p:nvSpPr>
        <p:spPr>
          <a:xfrm>
            <a:off x="240493" y="1227119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Char char="-"/>
            </a:pPr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Etxe barruan</a:t>
            </a:r>
          </a:p>
          <a:p>
            <a:pPr algn="r">
              <a:buFontTx/>
              <a:buChar char="-"/>
            </a:pPr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Kanpora begira</a:t>
            </a:r>
          </a:p>
          <a:p>
            <a:pPr algn="r">
              <a:buFontTx/>
              <a:buChar char="-"/>
            </a:pPr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Egiten denaren balorazioa</a:t>
            </a:r>
          </a:p>
          <a:p>
            <a:pPr algn="r">
              <a:buFontTx/>
              <a:buChar char="-"/>
            </a:pPr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Aurrera begira, zer?</a:t>
            </a:r>
          </a:p>
          <a:p>
            <a:pPr algn="r">
              <a:buFontTx/>
              <a:buChar char="-"/>
            </a:pPr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Lan-ildoak</a:t>
            </a:r>
          </a:p>
          <a:p>
            <a:pPr algn="r">
              <a:buFontTx/>
              <a:buChar char="-"/>
            </a:pPr>
            <a:r>
              <a:rPr lang="eu-ES" sz="24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Proposamenak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97618" y="142876"/>
            <a:ext cx="4286280" cy="441301"/>
          </a:xfrm>
        </p:spPr>
        <p:txBody>
          <a:bodyPr>
            <a:noAutofit/>
          </a:bodyPr>
          <a:lstStyle/>
          <a:p>
            <a:r>
              <a:rPr lang="eu-ES" sz="3200" b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BIZKEUS</a:t>
            </a:r>
            <a:endParaRPr lang="eu-E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6" descr="Resultado de imagen de hojas arboles color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78" r="41245"/>
          <a:stretch>
            <a:fillRect/>
          </a:stretch>
        </p:blipFill>
        <p:spPr bwMode="auto">
          <a:xfrm>
            <a:off x="3526640" y="4656143"/>
            <a:ext cx="811997" cy="279875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33" name="Laukizuzena 32"/>
          <p:cNvSpPr/>
          <p:nvPr/>
        </p:nvSpPr>
        <p:spPr>
          <a:xfrm>
            <a:off x="240493" y="584177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spcBef>
                <a:spcPct val="0"/>
              </a:spcBef>
              <a:defRPr/>
            </a:pPr>
            <a:r>
              <a:rPr lang="eu-ES" sz="24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3. Estrategia ildoak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37" y="155549"/>
            <a:ext cx="6700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Diagrama 19"/>
          <p:cNvGraphicFramePr/>
          <p:nvPr/>
        </p:nvGraphicFramePr>
        <p:xfrm>
          <a:off x="1526377" y="-1"/>
          <a:ext cx="1214446" cy="7799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stuKoadroa 7"/>
          <p:cNvSpPr txBox="1"/>
          <p:nvPr/>
        </p:nvSpPr>
        <p:spPr>
          <a:xfrm>
            <a:off x="311931" y="1084243"/>
            <a:ext cx="2428892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u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1.  Harrera Lehen agurra harremanak </a:t>
            </a:r>
            <a:endParaRPr lang="eu-E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stuKoadroa 9"/>
          <p:cNvSpPr txBox="1"/>
          <p:nvPr/>
        </p:nvSpPr>
        <p:spPr>
          <a:xfrm rot="2142342">
            <a:off x="2021654" y="1964756"/>
            <a:ext cx="236530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u-E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2. </a:t>
            </a:r>
            <a:r>
              <a:rPr lang="eu-E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Ikusentzunezkoak</a:t>
            </a:r>
            <a:r>
              <a:rPr lang="eu-E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Komunikabideak kanpaina bateratuak</a:t>
            </a:r>
            <a:endParaRPr lang="eu-E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stuKoadroa 10"/>
          <p:cNvSpPr txBox="1"/>
          <p:nvPr/>
        </p:nvSpPr>
        <p:spPr>
          <a:xfrm>
            <a:off x="240493" y="2559028"/>
            <a:ext cx="221457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u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3. Euskara Bistaratzea</a:t>
            </a:r>
            <a:endParaRPr lang="eu-E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stuKoadroa 11"/>
          <p:cNvSpPr txBox="1"/>
          <p:nvPr/>
        </p:nvSpPr>
        <p:spPr>
          <a:xfrm rot="2206777">
            <a:off x="1841798" y="3045075"/>
            <a:ext cx="257176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u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4. </a:t>
            </a:r>
            <a:r>
              <a:rPr lang="eu-E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D-EREDUA</a:t>
            </a:r>
            <a:r>
              <a:rPr lang="eu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LANPRAKTIKAK</a:t>
            </a:r>
            <a:endParaRPr lang="eu-E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stuKoadroa 12"/>
          <p:cNvSpPr txBox="1"/>
          <p:nvPr/>
        </p:nvSpPr>
        <p:spPr>
          <a:xfrm>
            <a:off x="169055" y="3513135"/>
            <a:ext cx="2428892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u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5. Kontratazio irizpideetan</a:t>
            </a:r>
            <a:endParaRPr lang="eu-E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stuKoadroa 16"/>
          <p:cNvSpPr txBox="1"/>
          <p:nvPr/>
        </p:nvSpPr>
        <p:spPr>
          <a:xfrm rot="2206777">
            <a:off x="1899355" y="4073761"/>
            <a:ext cx="2571768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u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6. Hizkuntza kudeaketa plana kalitate  sistema</a:t>
            </a:r>
            <a:endParaRPr lang="eu-E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stuKoadroa 17"/>
          <p:cNvSpPr txBox="1"/>
          <p:nvPr/>
        </p:nvSpPr>
        <p:spPr>
          <a:xfrm>
            <a:off x="0" y="4799019"/>
            <a:ext cx="242889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u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7. Zerbitzuak</a:t>
            </a:r>
            <a:endParaRPr lang="eu-E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stuKoadroa 21"/>
          <p:cNvSpPr txBox="1"/>
          <p:nvPr/>
        </p:nvSpPr>
        <p:spPr>
          <a:xfrm>
            <a:off x="240493" y="5441961"/>
            <a:ext cx="257176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u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8. </a:t>
            </a:r>
            <a:r>
              <a:rPr lang="eu-E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Formakuntza</a:t>
            </a:r>
            <a:endParaRPr lang="eu-ES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u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eta baliabideak</a:t>
            </a:r>
            <a:endParaRPr lang="eu-E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ko gaia">
  <a:themeElements>
    <a:clrScheme name="7 pertsonalizatu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B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ko ga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ko ga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756</Words>
  <Application>Microsoft Office PowerPoint</Application>
  <PresentationFormat>Pertsonalizatua</PresentationFormat>
  <Paragraphs>125</Paragraphs>
  <Slides>20</Slides>
  <Notes>1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20</vt:i4>
      </vt:variant>
    </vt:vector>
  </HeadingPairs>
  <TitlesOfParts>
    <vt:vector size="21" baseType="lpstr">
      <vt:lpstr>Office-ko gaia</vt:lpstr>
      <vt:lpstr>BIZKEUS</vt:lpstr>
      <vt:lpstr>Diapositiba 2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  <vt:lpstr>                            BIZKEUS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Bizkeus</dc:title>
  <dc:creator>Kepa</dc:creator>
  <cp:lastModifiedBy>Kepa</cp:lastModifiedBy>
  <cp:revision>104</cp:revision>
  <dcterms:created xsi:type="dcterms:W3CDTF">2017-06-08T14:58:05Z</dcterms:created>
  <dcterms:modified xsi:type="dcterms:W3CDTF">2018-04-12T16:18:56Z</dcterms:modified>
</cp:coreProperties>
</file>