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-720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8921073fc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chemeClr val="lt1"/>
              </a:highlight>
            </a:endParaRPr>
          </a:p>
        </p:txBody>
      </p:sp>
      <p:sp>
        <p:nvSpPr>
          <p:cNvPr id="139" name="Google Shape;139;g38921073fc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8363030bf4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8" name="Google Shape;148;g38363030bf4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881c782cb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g3881c782cb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8363030bf4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g38363030bf4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8363030bf4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g38363030bf4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8363030bf4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3" name="Google Shape;183;g38363030bf4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8363030bf4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2" name="Google Shape;192;g38363030bf4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89266fcfcf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01" name="Google Shape;201;g389266fcfcf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849933edbd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09" name="Google Shape;209;g3849933edb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8921073fc9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17" name="Google Shape;217;g38921073fc9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87c4d63d2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387c4d63d2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89266fcfcf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26" name="Google Shape;226;g389266fcfcf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8921073fc9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35" name="Google Shape;235;g38921073fc9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8921073fc9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47" name="Google Shape;247;g38921073fc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8921073fc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56" name="Google Shape;256;g38921073fc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8921073fc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67" name="Google Shape;267;g38921073fc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8921073fc9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76" name="Google Shape;276;g38921073fc9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8921073fc9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85" name="Google Shape;285;g38921073fc9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8921073fc9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94" name="Google Shape;294;g38921073fc9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8921073fc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3" name="Google Shape;303;g38921073fc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8921073fc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1" name="Google Shape;311;g38921073fc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8363030bf4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" name="Google Shape;76;g38363030bf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8921073fc9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0" name="Google Shape;320;g38921073fc9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8921073fc9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9" name="Google Shape;329;g38921073fc9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8921073fc9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7" name="Google Shape;337;g38921073fc9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8921073fc9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6" name="Google Shape;346;g38921073fc9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849933edb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5" name="Google Shape;355;g3849933edb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8921073fc9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3" name="Google Shape;363;g38921073fc9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8921073fc9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1" name="Google Shape;371;g38921073fc9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87c4d63d2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sp>
        <p:nvSpPr>
          <p:cNvPr id="380" name="Google Shape;380;g387c4d63d2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8363030bf4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" name="Google Shape;85;g38363030bf4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8363030bf4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chemeClr val="lt1"/>
              </a:highlight>
            </a:endParaRPr>
          </a:p>
        </p:txBody>
      </p:sp>
      <p:sp>
        <p:nvSpPr>
          <p:cNvPr id="94" name="Google Shape;94;g38363030bf4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8921073fc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chemeClr val="lt1"/>
              </a:highlight>
            </a:endParaRPr>
          </a:p>
        </p:txBody>
      </p:sp>
      <p:sp>
        <p:nvSpPr>
          <p:cNvPr id="103" name="Google Shape;103;g38921073fc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8921073fc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chemeClr val="lt1"/>
              </a:highlight>
            </a:endParaRPr>
          </a:p>
        </p:txBody>
      </p:sp>
      <p:sp>
        <p:nvSpPr>
          <p:cNvPr id="112" name="Google Shape;112;g38921073fc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8921073fc9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chemeClr val="lt1"/>
              </a:highlight>
            </a:endParaRPr>
          </a:p>
        </p:txBody>
      </p:sp>
      <p:sp>
        <p:nvSpPr>
          <p:cNvPr id="121" name="Google Shape;121;g38921073fc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8921073fc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chemeClr val="lt1"/>
              </a:highlight>
            </a:endParaRPr>
          </a:p>
        </p:txBody>
      </p:sp>
      <p:sp>
        <p:nvSpPr>
          <p:cNvPr id="130" name="Google Shape;130;g38921073fc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 urdina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l="9101" t="15952" r="684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7088" y="1"/>
            <a:ext cx="4069824" cy="85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4275" y="106320"/>
            <a:ext cx="653275" cy="639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ria normala">
  <p:cSld name="Horia normala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/>
          </a:blip>
          <a:srcRect t="14088" r="941" b="70193"/>
          <a:stretch/>
        </p:blipFill>
        <p:spPr>
          <a:xfrm>
            <a:off x="0" y="0"/>
            <a:ext cx="9144000" cy="8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7088" y="1"/>
            <a:ext cx="4069824" cy="85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4275" y="106320"/>
            <a:ext cx="653275" cy="63959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rdina normala 1">
  <p:cSld name="Urdina normala 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t="15102" r="1244" b="68347"/>
          <a:stretch/>
        </p:blipFill>
        <p:spPr>
          <a:xfrm>
            <a:off x="0" y="0"/>
            <a:ext cx="9144000" cy="861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7088" y="1"/>
            <a:ext cx="4069824" cy="85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4275" y="106320"/>
            <a:ext cx="653275" cy="63959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 urdina 1">
  <p:cSld name="Portada urdina 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l="9101" t="15952" r="684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7088" y="1"/>
            <a:ext cx="4069824" cy="85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4275" y="106320"/>
            <a:ext cx="653275" cy="6395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rdina normala 2">
  <p:cSld name="Urdina normala 2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t="15102" r="1244" b="68347"/>
          <a:stretch/>
        </p:blipFill>
        <p:spPr>
          <a:xfrm>
            <a:off x="0" y="0"/>
            <a:ext cx="9144000" cy="861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7088" y="1"/>
            <a:ext cx="4069824" cy="85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4275" y="106320"/>
            <a:ext cx="653275" cy="639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 berdea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6"/>
          <p:cNvPicPr preferRelativeResize="0"/>
          <p:nvPr/>
        </p:nvPicPr>
        <p:blipFill rotWithShape="1">
          <a:blip r:embed="rId2">
            <a:alphaModFix/>
          </a:blip>
          <a:srcRect t="13157" r="19067" b="591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7088" y="1"/>
            <a:ext cx="4069824" cy="85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4275" y="106320"/>
            <a:ext cx="653275" cy="63959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erdea normala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7"/>
          <p:cNvPicPr preferRelativeResize="0"/>
          <p:nvPr/>
        </p:nvPicPr>
        <p:blipFill rotWithShape="1">
          <a:blip r:embed="rId2">
            <a:alphaModFix/>
          </a:blip>
          <a:srcRect t="13638" r="1652" b="70619"/>
          <a:stretch/>
        </p:blipFill>
        <p:spPr>
          <a:xfrm>
            <a:off x="0" y="0"/>
            <a:ext cx="9144000" cy="82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7088" y="1"/>
            <a:ext cx="4069824" cy="85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4275" y="106320"/>
            <a:ext cx="653275" cy="63959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 arroxa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8"/>
          <p:cNvPicPr preferRelativeResize="0"/>
          <p:nvPr/>
        </p:nvPicPr>
        <p:blipFill rotWithShape="1">
          <a:blip r:embed="rId2">
            <a:alphaModFix/>
          </a:blip>
          <a:srcRect t="13867" r="1386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7088" y="1"/>
            <a:ext cx="4069824" cy="85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4275" y="106320"/>
            <a:ext cx="653275" cy="63959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rroxa normala">
  <p:cSld name="Arroxa normala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/>
          </a:blip>
          <a:srcRect t="12859" r="871" b="72157"/>
          <a:stretch/>
        </p:blipFill>
        <p:spPr>
          <a:xfrm>
            <a:off x="0" y="0"/>
            <a:ext cx="9144000" cy="77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7088" y="1"/>
            <a:ext cx="4069824" cy="85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4275" y="106320"/>
            <a:ext cx="653275" cy="63959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 horia">
  <p:cSld name="Portada horia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0"/>
          <p:cNvPicPr preferRelativeResize="0"/>
          <p:nvPr/>
        </p:nvPicPr>
        <p:blipFill rotWithShape="1">
          <a:blip r:embed="rId2">
            <a:alphaModFix/>
          </a:blip>
          <a:srcRect t="13507" r="23124" b="961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7088" y="1"/>
            <a:ext cx="4069824" cy="85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4275" y="106320"/>
            <a:ext cx="653275" cy="63959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/>
        </p:nvSpPr>
        <p:spPr>
          <a:xfrm>
            <a:off x="1010700" y="1061200"/>
            <a:ext cx="71226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ADIMEN ARTIFIZIALA IRAKASLEON JARDUNA ABERASTEKO BIDE</a:t>
            </a:r>
            <a:endParaRPr sz="2700"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4" name="Google Shape;64;p12"/>
          <p:cNvSpPr txBox="1"/>
          <p:nvPr/>
        </p:nvSpPr>
        <p:spPr>
          <a:xfrm>
            <a:off x="1627125" y="2744775"/>
            <a:ext cx="71226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Aritz Odriozola</a:t>
            </a:r>
            <a:endParaRPr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Tknikako Eraldaketa Digital Alorreko Kidea</a:t>
            </a:r>
            <a:endParaRPr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/>
        </p:nvSpPr>
        <p:spPr>
          <a:xfrm>
            <a:off x="483825" y="1539225"/>
            <a:ext cx="8451600" cy="3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2.3. Jasangarritasuna</a:t>
            </a:r>
            <a:endParaRPr sz="1800" b="1">
              <a:solidFill>
                <a:srgbClr val="222222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22222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●"/>
            </a:pP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Energia </a:t>
            </a: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kontsumo handiak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●"/>
            </a:pP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Ur kopuru</a:t>
            </a: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erabilera handiak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●"/>
            </a:pP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Mineral-kantitate</a:t>
            </a: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erabilera handiak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AA teknologiak </a:t>
            </a: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kontzienteki </a:t>
            </a: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eta </a:t>
            </a: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neurriz erabili!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145550" y="1240400"/>
            <a:ext cx="694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 ARRISKUAK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3806500" y="988725"/>
            <a:ext cx="5129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TESTUINGURUA</a:t>
            </a: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4" name="Google Shape;144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pic>
        <p:nvPicPr>
          <p:cNvPr id="145" name="Google Shape;1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7526" y="2764324"/>
            <a:ext cx="659249" cy="952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/>
        </p:nvSpPr>
        <p:spPr>
          <a:xfrm>
            <a:off x="1010700" y="1539225"/>
            <a:ext cx="7681500" cy="29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Mundu digitalean burutzen dugun jarduna eta horrek dituen ondorioak ezagutu, barneratu eta horren aurrean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modu seguru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etiko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eta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arduratsuan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jokatzea.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3806500" y="988725"/>
            <a:ext cx="5129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IKASKUNTZARAKO IKUSPUNTUA ETA LANKETA</a:t>
            </a: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2" name="Google Shape;152;p22"/>
          <p:cNvSpPr txBox="1"/>
          <p:nvPr/>
        </p:nvSpPr>
        <p:spPr>
          <a:xfrm>
            <a:off x="145550" y="1240400"/>
            <a:ext cx="694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3. KONTZIENTZIA DIGITALA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3" name="Google Shape;153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7270" y="2870025"/>
            <a:ext cx="1582574" cy="197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/>
        </p:nvSpPr>
        <p:spPr>
          <a:xfrm>
            <a:off x="1010700" y="1539225"/>
            <a:ext cx="7352700" cy="29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3. printzipioa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Ikaslea motibatzeko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eta inplikatzeko bide ugari eskaintzea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 printzipioa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Informazioa eta edukiak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jasotzeko 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modu eta formatu ezberdinak eskaintzea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 printzipioa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Adierazteko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modu eta formatu ezberdinak erabiltzeko aukera ematea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0" name="Google Shape;160;p23"/>
          <p:cNvSpPr txBox="1"/>
          <p:nvPr/>
        </p:nvSpPr>
        <p:spPr>
          <a:xfrm>
            <a:off x="3806500" y="988725"/>
            <a:ext cx="5129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IKASKUNTZARAKO IKUSPUNTUA ETA LANKETA</a:t>
            </a: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>
            <a:off x="145550" y="1240400"/>
            <a:ext cx="694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4. IDU IKUSPEGIA BARNERATZEA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2" name="Google Shape;162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/>
        </p:nvSpPr>
        <p:spPr>
          <a:xfrm>
            <a:off x="1010700" y="1539225"/>
            <a:ext cx="7122600" cy="29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Eduki, teknologia eta ingurune digitalak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pertsona guztientzat erabilgarri bihurtzea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bakoitzaren beharrak kontuan hartuz: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Ikusmena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Entzumena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Mugikortasuna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Hizkuntza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Ulermena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8" name="Google Shape;168;p24"/>
          <p:cNvSpPr txBox="1"/>
          <p:nvPr/>
        </p:nvSpPr>
        <p:spPr>
          <a:xfrm>
            <a:off x="3806500" y="988725"/>
            <a:ext cx="5129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IKASKUNTZARAKO IKUSPUNTUA ETA LANKETA</a:t>
            </a: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9" name="Google Shape;169;p24"/>
          <p:cNvSpPr txBox="1"/>
          <p:nvPr/>
        </p:nvSpPr>
        <p:spPr>
          <a:xfrm>
            <a:off x="145550" y="1240400"/>
            <a:ext cx="694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5. IRISGARRITASUNA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0" name="Google Shape;170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pic>
        <p:nvPicPr>
          <p:cNvPr id="171" name="Google Shape;17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2226" y="2846499"/>
            <a:ext cx="1923502" cy="1768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/>
          <p:nvPr/>
        </p:nvSpPr>
        <p:spPr>
          <a:xfrm>
            <a:off x="1010700" y="1539225"/>
            <a:ext cx="7122600" cy="29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Ikasle bakoitzaren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behar, interes, erritmo eta gaitasunetara egokitutako 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hezkuntza-prozesua da, ikasle bakoitzak bere potentzial osoa gara dezan, ibilbide eta baliabide egokien bidez.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7" name="Google Shape;177;p25"/>
          <p:cNvSpPr txBox="1"/>
          <p:nvPr/>
        </p:nvSpPr>
        <p:spPr>
          <a:xfrm>
            <a:off x="3806500" y="988725"/>
            <a:ext cx="5129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IKASKUNTZARAKO IKUSPUNTUA ETA LANKETA</a:t>
            </a: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8" name="Google Shape;178;p25"/>
          <p:cNvSpPr txBox="1"/>
          <p:nvPr/>
        </p:nvSpPr>
        <p:spPr>
          <a:xfrm>
            <a:off x="145550" y="1240400"/>
            <a:ext cx="694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6. PERTSONALIZAZIOA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9" name="Google Shape;179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pic>
        <p:nvPicPr>
          <p:cNvPr id="180" name="Google Shape;18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2226" y="2846499"/>
            <a:ext cx="1923502" cy="1768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/>
        </p:nvSpPr>
        <p:spPr>
          <a:xfrm>
            <a:off x="1010700" y="1539225"/>
            <a:ext cx="7122600" cy="29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Adimen Artifizialak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gizakioi ideia berriak garatzen lagun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diezaguke, irudimena elikatuz eta aurretik kontuan hartu ez diren konponbide edo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ikuspegi berriak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proposatuz.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6" name="Google Shape;186;p26"/>
          <p:cNvSpPr txBox="1"/>
          <p:nvPr/>
        </p:nvSpPr>
        <p:spPr>
          <a:xfrm>
            <a:off x="3806500" y="988725"/>
            <a:ext cx="5129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BALIABIDE DIGITALAK</a:t>
            </a: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7" name="Google Shape;187;p26"/>
          <p:cNvSpPr txBox="1"/>
          <p:nvPr/>
        </p:nvSpPr>
        <p:spPr>
          <a:xfrm>
            <a:off x="145550" y="1240400"/>
            <a:ext cx="694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7. IDEIEN SORRERA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8" name="Google Shape;188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pic>
        <p:nvPicPr>
          <p:cNvPr id="189" name="Google Shape;18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3220" y="2734724"/>
            <a:ext cx="2020076" cy="2015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/>
          <p:nvPr/>
        </p:nvSpPr>
        <p:spPr>
          <a:xfrm>
            <a:off x="1010700" y="1539225"/>
            <a:ext cx="7122600" cy="29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Adimen Artifizialak edukiak sortzen lagun diezaguke, ideia argi batetik abiatuta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sormen-prozesua erraztuz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eta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ideia aberastu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dezaketen formatu zein aukera berriak eskainiz.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5" name="Google Shape;195;p27"/>
          <p:cNvSpPr txBox="1"/>
          <p:nvPr/>
        </p:nvSpPr>
        <p:spPr>
          <a:xfrm>
            <a:off x="145550" y="1240400"/>
            <a:ext cx="694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8. EDUKIEN SORRERA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6" name="Google Shape;196;p27"/>
          <p:cNvSpPr txBox="1"/>
          <p:nvPr/>
        </p:nvSpPr>
        <p:spPr>
          <a:xfrm>
            <a:off x="3806500" y="988725"/>
            <a:ext cx="5129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BALIABIDE DIGITALAK</a:t>
            </a: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7" name="Google Shape;197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pic>
        <p:nvPicPr>
          <p:cNvPr id="198" name="Google Shape;19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3220" y="2734724"/>
            <a:ext cx="2020076" cy="2015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/>
          <p:nvPr/>
        </p:nvSpPr>
        <p:spPr>
          <a:xfrm>
            <a:off x="145550" y="1240400"/>
            <a:ext cx="694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8. EDUKIEN SORRERA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4" name="Google Shape;204;p28"/>
          <p:cNvSpPr txBox="1"/>
          <p:nvPr/>
        </p:nvSpPr>
        <p:spPr>
          <a:xfrm>
            <a:off x="483825" y="1539225"/>
            <a:ext cx="8451600" cy="3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8.1. AA teknologiaren aukeraketa</a:t>
            </a:r>
            <a:endParaRPr sz="1800" b="1">
              <a:solidFill>
                <a:srgbClr val="222222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Hezkuntza sailak </a:t>
            </a: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edota</a:t>
            </a: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ikastetxeak</a:t>
            </a: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eskainitako teknologia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●"/>
            </a:pP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Datuen pribatutasuna eta segurtasun </a:t>
            </a: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trataera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●"/>
            </a:pP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Euskarazko aritzeko eta sortzeko</a:t>
            </a: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aukera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●"/>
            </a:pP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Harpidetza </a:t>
            </a: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eta </a:t>
            </a: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doakotasuna</a:t>
            </a:r>
            <a:endParaRPr sz="1800" b="1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●"/>
            </a:pP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Funtzionalitate aukera</a:t>
            </a:r>
            <a:endParaRPr sz="1800" b="1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Aukeraketa </a:t>
            </a: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ez da moda</a:t>
            </a: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soila, </a:t>
            </a: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hausnarketaren</a:t>
            </a: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ondorengo urratsa baizik!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22222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3806500" y="988725"/>
            <a:ext cx="5129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BALIABIDE DIGITALAK</a:t>
            </a: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6" name="Google Shape;206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/>
          <p:nvPr/>
        </p:nvSpPr>
        <p:spPr>
          <a:xfrm>
            <a:off x="145550" y="1240400"/>
            <a:ext cx="694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8. EDUKIEN SORRERA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2" name="Google Shape;212;p29"/>
          <p:cNvSpPr txBox="1"/>
          <p:nvPr/>
        </p:nvSpPr>
        <p:spPr>
          <a:xfrm>
            <a:off x="483825" y="1539225"/>
            <a:ext cx="8451600" cy="3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8.2. Prompting </a:t>
            </a:r>
            <a:endParaRPr sz="1800" b="1">
              <a:solidFill>
                <a:srgbClr val="222222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AA sistemekin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elkarreragiteko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erabiltzen den jarraibide, galdera edo testua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Prompt-ean idatzitakoa, AAk aztertu eta bertan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eskatutakoaren arabera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lanean hasiko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da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Helburua eta edukia kontuan izanik, prompt-ean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idatzitakoa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fintzen asmatzea garrantzitsua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da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22222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213" name="Google Shape;213;p29"/>
          <p:cNvSpPr txBox="1"/>
          <p:nvPr/>
        </p:nvSpPr>
        <p:spPr>
          <a:xfrm>
            <a:off x="3806500" y="988725"/>
            <a:ext cx="5129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BALIABIDE DIGITALAK</a:t>
            </a: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4" name="Google Shape;214;p2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/>
          <p:nvPr/>
        </p:nvSpPr>
        <p:spPr>
          <a:xfrm>
            <a:off x="145550" y="1240400"/>
            <a:ext cx="694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8. EDUKIEN SORRERA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0" name="Google Shape;220;p30"/>
          <p:cNvSpPr txBox="1"/>
          <p:nvPr/>
        </p:nvSpPr>
        <p:spPr>
          <a:xfrm>
            <a:off x="483825" y="1539225"/>
            <a:ext cx="8451600" cy="3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8.2. Prompting-aren ezaugarriak </a:t>
            </a:r>
            <a:endParaRPr sz="1800" b="1">
              <a:solidFill>
                <a:srgbClr val="222222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Argia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izatea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Laburra 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izatea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Espezifikoa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izatea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Testuingurua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edukitzea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Gako-hitzak 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erabiltzea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22222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221" name="Google Shape;221;p30"/>
          <p:cNvSpPr txBox="1"/>
          <p:nvPr/>
        </p:nvSpPr>
        <p:spPr>
          <a:xfrm>
            <a:off x="3806500" y="988725"/>
            <a:ext cx="5129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BALIABIDE DIGITALAK</a:t>
            </a: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2" name="Google Shape;222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pic>
        <p:nvPicPr>
          <p:cNvPr id="223" name="Google Shape;223;p30"/>
          <p:cNvPicPr preferRelativeResize="0"/>
          <p:nvPr/>
        </p:nvPicPr>
        <p:blipFill rotWithShape="1">
          <a:blip r:embed="rId3">
            <a:alphaModFix/>
          </a:blip>
          <a:srcRect l="43376" t="39268" r="3803" b="27168"/>
          <a:stretch/>
        </p:blipFill>
        <p:spPr>
          <a:xfrm>
            <a:off x="5004925" y="2332850"/>
            <a:ext cx="3840000" cy="1726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/>
        </p:nvSpPr>
        <p:spPr>
          <a:xfrm>
            <a:off x="145550" y="1240400"/>
            <a:ext cx="87180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ADIMEN ARTIFIZIALAREN ERABILERA HEZKUNTZAN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530950" y="1759425"/>
            <a:ext cx="8332500" cy="3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Irakaskuntzan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jarduteko modua eraldatzen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ari da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Giza adimena eta adimen artifiziala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bereizi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behar ditugu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AA zertarako eta nola erabiliko dugun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erabakitzea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gure ardura da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Adimen Artifiziala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bitartekoa da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eta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ez helburua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3806500" y="988725"/>
            <a:ext cx="5129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TESTUINGURUA</a:t>
            </a: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2" name="Google Shape;72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3">
            <a:alphaModFix/>
          </a:blip>
          <a:srcRect l="51289" t="49857" r="4544" b="2762"/>
          <a:stretch/>
        </p:blipFill>
        <p:spPr>
          <a:xfrm>
            <a:off x="6300975" y="3328975"/>
            <a:ext cx="2255800" cy="171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/>
          <p:nvPr/>
        </p:nvSpPr>
        <p:spPr>
          <a:xfrm>
            <a:off x="3806500" y="988725"/>
            <a:ext cx="5129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BALIABIDE DIGITALAK</a:t>
            </a: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9" name="Google Shape;229;p31"/>
          <p:cNvSpPr txBox="1"/>
          <p:nvPr/>
        </p:nvSpPr>
        <p:spPr>
          <a:xfrm>
            <a:off x="145550" y="1240400"/>
            <a:ext cx="694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8. EDUKIEN SORRERA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0" name="Google Shape;230;p31"/>
          <p:cNvSpPr txBox="1"/>
          <p:nvPr/>
        </p:nvSpPr>
        <p:spPr>
          <a:xfrm>
            <a:off x="483825" y="1539225"/>
            <a:ext cx="8451600" cy="3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8.3. Informazio bilaketa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●"/>
            </a:pP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Perplexity</a:t>
            </a:r>
            <a:endParaRPr sz="1800" b="1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716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○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Erabilera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8288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■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Informazio bilaketa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8288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■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Zalantzak argitzea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8288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■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Iturriak egiaztatzea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716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○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Euskaraz:  </a:t>
            </a: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Kalitate</a:t>
            </a: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egokia</a:t>
            </a:r>
            <a:endParaRPr sz="1800" b="1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716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○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Harpidetza eta doakotasuna: 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8288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■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Oinarrizkoa eta “pro” bertsioa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231" name="Google Shape;23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4950" y="1642100"/>
            <a:ext cx="3530649" cy="283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/>
          <p:nvPr/>
        </p:nvSpPr>
        <p:spPr>
          <a:xfrm>
            <a:off x="3806500" y="988725"/>
            <a:ext cx="5129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BALIABIDE DIGITALAK</a:t>
            </a: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8" name="Google Shape;238;p32"/>
          <p:cNvSpPr txBox="1"/>
          <p:nvPr/>
        </p:nvSpPr>
        <p:spPr>
          <a:xfrm>
            <a:off x="145550" y="1240400"/>
            <a:ext cx="694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8. EDUKIEN SORRERA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9" name="Google Shape;239;p32"/>
          <p:cNvSpPr txBox="1"/>
          <p:nvPr/>
        </p:nvSpPr>
        <p:spPr>
          <a:xfrm>
            <a:off x="483825" y="1539225"/>
            <a:ext cx="8451600" cy="3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8.4. Testu motako edukiak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●"/>
            </a:pP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ChatGPT/ Copilot/ Gemini/ Claude</a:t>
            </a:r>
            <a:endParaRPr sz="1800" b="1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716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○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Erabilera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8288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■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Informazioa bilatzea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8288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■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Testua sortzea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8288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■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Testua laburbiltzea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8288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■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Edukiak sortzea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716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○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Euskaraz:  </a:t>
            </a: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Kalitate</a:t>
            </a: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egokia</a:t>
            </a:r>
            <a:endParaRPr sz="1800" b="1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716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○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Harpidetza eta doakotasuna: 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8288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■"/>
            </a:pP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Oinarrizkoa eta “pro” bertsioak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22222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240" name="Google Shape;24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8350" y="1642095"/>
            <a:ext cx="1690750" cy="88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5325" y="2571750"/>
            <a:ext cx="1457600" cy="49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2"/>
          <p:cNvPicPr preferRelativeResize="0"/>
          <p:nvPr/>
        </p:nvPicPr>
        <p:blipFill rotWithShape="1">
          <a:blip r:embed="rId5">
            <a:alphaModFix/>
          </a:blip>
          <a:srcRect l="26546" t="33289" r="26192" b="35716"/>
          <a:stretch/>
        </p:blipFill>
        <p:spPr>
          <a:xfrm>
            <a:off x="6747213" y="3214088"/>
            <a:ext cx="1350475" cy="49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88500" y="3997372"/>
            <a:ext cx="1350450" cy="290178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3"/>
          <p:cNvSpPr txBox="1"/>
          <p:nvPr/>
        </p:nvSpPr>
        <p:spPr>
          <a:xfrm>
            <a:off x="3806500" y="988725"/>
            <a:ext cx="5129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BALIABIDE DIGITALAK</a:t>
            </a: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0" name="Google Shape;250;p33"/>
          <p:cNvSpPr txBox="1"/>
          <p:nvPr/>
        </p:nvSpPr>
        <p:spPr>
          <a:xfrm>
            <a:off x="145550" y="1240400"/>
            <a:ext cx="694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8. EDUKIEN SORRERA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1" name="Google Shape;251;p33"/>
          <p:cNvSpPr txBox="1"/>
          <p:nvPr/>
        </p:nvSpPr>
        <p:spPr>
          <a:xfrm>
            <a:off x="483825" y="1539225"/>
            <a:ext cx="8451600" cy="3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8.5. Aurkezpenak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●"/>
            </a:pP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Gamma</a:t>
            </a:r>
            <a:endParaRPr sz="1800" b="1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716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○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Erabilera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8288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■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Pilulak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8288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■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Prozesuak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8288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■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Proiektuak 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8288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■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Marketina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716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○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Euskaraz:  </a:t>
            </a: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Kalitate</a:t>
            </a: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egokia</a:t>
            </a:r>
            <a:endParaRPr sz="1800" b="1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716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○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Harpidetza eta doakotasuna: 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8288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■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Oinarrizkoa eta “pro” bertsioa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22222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252" name="Google Shape;25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9067" y="1390426"/>
            <a:ext cx="4896359" cy="2212676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4"/>
          <p:cNvSpPr txBox="1"/>
          <p:nvPr/>
        </p:nvSpPr>
        <p:spPr>
          <a:xfrm>
            <a:off x="3806500" y="988725"/>
            <a:ext cx="5129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BALIABIDE DIGITALAK</a:t>
            </a: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9" name="Google Shape;259;p34"/>
          <p:cNvSpPr txBox="1"/>
          <p:nvPr/>
        </p:nvSpPr>
        <p:spPr>
          <a:xfrm>
            <a:off x="145550" y="1240400"/>
            <a:ext cx="694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8. EDUKIEN SORRERA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0" name="Google Shape;260;p34"/>
          <p:cNvSpPr txBox="1"/>
          <p:nvPr/>
        </p:nvSpPr>
        <p:spPr>
          <a:xfrm>
            <a:off x="483825" y="1539225"/>
            <a:ext cx="8451600" cy="3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8.6. Irudiak</a:t>
            </a:r>
            <a:endParaRPr sz="1800" b="1">
              <a:solidFill>
                <a:srgbClr val="222222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●"/>
            </a:pP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DALL.E/ Canva</a:t>
            </a:r>
            <a:endParaRPr sz="1800" b="1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716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○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Erabilera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8288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■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Irudi didaktikoak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8288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■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Agertoki profesionalak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8288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■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Marketina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716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○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Euskaraz:  </a:t>
            </a: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komunikazio</a:t>
            </a: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egokia</a:t>
            </a:r>
            <a:endParaRPr sz="1800" b="1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716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○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Harpidetza eta doakotasuna: 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8288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■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Oinarrizkoa eta “pro” bertsioak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22222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261" name="Google Shape;26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7775" y="1539225"/>
            <a:ext cx="2736152" cy="153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7775" y="3339799"/>
            <a:ext cx="2736148" cy="153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21800" y="3011225"/>
            <a:ext cx="362950" cy="32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/>
          <p:cNvSpPr txBox="1"/>
          <p:nvPr/>
        </p:nvSpPr>
        <p:spPr>
          <a:xfrm>
            <a:off x="3806500" y="988725"/>
            <a:ext cx="5129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BALIABIDE DIGITALAK</a:t>
            </a: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0" name="Google Shape;270;p35"/>
          <p:cNvSpPr txBox="1"/>
          <p:nvPr/>
        </p:nvSpPr>
        <p:spPr>
          <a:xfrm>
            <a:off x="145550" y="1240400"/>
            <a:ext cx="694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8. EDUKIEN SORRERA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1" name="Google Shape;271;p35"/>
          <p:cNvSpPr txBox="1"/>
          <p:nvPr/>
        </p:nvSpPr>
        <p:spPr>
          <a:xfrm>
            <a:off x="483825" y="1539225"/>
            <a:ext cx="8451600" cy="3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8.7. Bideoak eta animazioak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●"/>
            </a:pP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Powtoon</a:t>
            </a:r>
            <a:endParaRPr sz="1800" b="1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716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○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Erabilera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8288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■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Bideo-pilulak sortzea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8288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■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Ongietorri-bideoak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716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○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Euskaraz: </a:t>
            </a: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Nahiko txukun</a:t>
            </a:r>
            <a:endParaRPr sz="1800" b="1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716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○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Harpidetza eta doakotasuna: 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8288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■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Oinarrizkoa</a:t>
            </a: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eta “pro” bertsioa</a:t>
            </a:r>
            <a:endParaRPr sz="1800" b="1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22222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272" name="Google Shape;27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4276" y="1642100"/>
            <a:ext cx="1351625" cy="131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"/>
          <p:cNvSpPr txBox="1"/>
          <p:nvPr/>
        </p:nvSpPr>
        <p:spPr>
          <a:xfrm>
            <a:off x="3806500" y="988725"/>
            <a:ext cx="5129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BALIABIDE DIGITALAK</a:t>
            </a: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9" name="Google Shape;279;p36"/>
          <p:cNvSpPr txBox="1"/>
          <p:nvPr/>
        </p:nvSpPr>
        <p:spPr>
          <a:xfrm>
            <a:off x="145550" y="1240400"/>
            <a:ext cx="694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8. EDUKIEN SORRERA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0" name="Google Shape;280;p36"/>
          <p:cNvSpPr txBox="1"/>
          <p:nvPr/>
        </p:nvSpPr>
        <p:spPr>
          <a:xfrm>
            <a:off x="483825" y="1539225"/>
            <a:ext cx="8451600" cy="3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8.8. Transkrizpio eta azpititulazio automatikoa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●"/>
            </a:pP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Aditu (Elhuyar)</a:t>
            </a:r>
            <a:endParaRPr sz="1800" b="1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716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○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Erabilera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8288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■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Bideoen azpititulazioa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716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○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Euskaraz: </a:t>
            </a: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Kalitate egokia</a:t>
            </a:r>
            <a:endParaRPr sz="1800" b="1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716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○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Harpidetza eta doakotasuna: 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8288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■"/>
            </a:pP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Ordainpekoa</a:t>
            </a:r>
            <a:endParaRPr sz="1800" b="1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22222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281" name="Google Shape;281;p36"/>
          <p:cNvPicPr preferRelativeResize="0"/>
          <p:nvPr/>
        </p:nvPicPr>
        <p:blipFill rotWithShape="1">
          <a:blip r:embed="rId3">
            <a:alphaModFix/>
          </a:blip>
          <a:srcRect r="16036"/>
          <a:stretch/>
        </p:blipFill>
        <p:spPr>
          <a:xfrm>
            <a:off x="4775750" y="2571750"/>
            <a:ext cx="4159848" cy="209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7"/>
          <p:cNvSpPr txBox="1"/>
          <p:nvPr/>
        </p:nvSpPr>
        <p:spPr>
          <a:xfrm>
            <a:off x="3806500" y="988725"/>
            <a:ext cx="5129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BALIABIDE DIGITALAK</a:t>
            </a: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8" name="Google Shape;288;p37"/>
          <p:cNvSpPr txBox="1"/>
          <p:nvPr/>
        </p:nvSpPr>
        <p:spPr>
          <a:xfrm>
            <a:off x="145550" y="1240400"/>
            <a:ext cx="694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8. EDUKIEN SORRERA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9" name="Google Shape;289;p37"/>
          <p:cNvSpPr txBox="1"/>
          <p:nvPr/>
        </p:nvSpPr>
        <p:spPr>
          <a:xfrm>
            <a:off x="483825" y="1539225"/>
            <a:ext cx="8451600" cy="3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8.9. Ahotsetik testura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●"/>
            </a:pP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Aditu (Elhuyar)</a:t>
            </a:r>
            <a:endParaRPr sz="1800" b="1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716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○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Erabilera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8288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■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Audiotik testua sortzea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716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○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Euskaraz: </a:t>
            </a: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Kalitate egokia</a:t>
            </a:r>
            <a:endParaRPr sz="1800" b="1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716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○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Harpidetza eta doakotasuna: 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8288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■"/>
            </a:pP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Ordainpekoa</a:t>
            </a:r>
            <a:endParaRPr sz="1800" b="1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22222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290" name="Google Shape;29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8675" y="2173375"/>
            <a:ext cx="4162226" cy="183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8"/>
          <p:cNvSpPr txBox="1"/>
          <p:nvPr/>
        </p:nvSpPr>
        <p:spPr>
          <a:xfrm>
            <a:off x="3806500" y="988725"/>
            <a:ext cx="5129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BALIABIDE DIGITALAK</a:t>
            </a: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7" name="Google Shape;297;p38"/>
          <p:cNvSpPr txBox="1"/>
          <p:nvPr/>
        </p:nvSpPr>
        <p:spPr>
          <a:xfrm>
            <a:off x="145550" y="1240400"/>
            <a:ext cx="694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8. EDUKIEN SORRERA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8" name="Google Shape;298;p38"/>
          <p:cNvSpPr txBox="1"/>
          <p:nvPr/>
        </p:nvSpPr>
        <p:spPr>
          <a:xfrm>
            <a:off x="483825" y="1539225"/>
            <a:ext cx="8451600" cy="3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8.10. Testutik ahotsera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●"/>
            </a:pP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TTS Neuronala (elhuyar)</a:t>
            </a:r>
            <a:endParaRPr sz="1800" b="1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716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○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Erabilera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8288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■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Testutik audioa sortzea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716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○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Euskaraz: </a:t>
            </a: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Kalitate egokia</a:t>
            </a:r>
            <a:endParaRPr sz="1800" b="1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716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○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Harpidetza eta doakotasuna: 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8288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■"/>
            </a:pP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Ordainpekoa</a:t>
            </a:r>
            <a:endParaRPr sz="1800" b="1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22222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299" name="Google Shape;299;p38"/>
          <p:cNvPicPr preferRelativeResize="0"/>
          <p:nvPr/>
        </p:nvPicPr>
        <p:blipFill rotWithShape="1">
          <a:blip r:embed="rId3">
            <a:alphaModFix/>
          </a:blip>
          <a:srcRect l="44152"/>
          <a:stretch/>
        </p:blipFill>
        <p:spPr>
          <a:xfrm>
            <a:off x="5040175" y="1762350"/>
            <a:ext cx="3731027" cy="284435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9"/>
          <p:cNvSpPr txBox="1"/>
          <p:nvPr/>
        </p:nvSpPr>
        <p:spPr>
          <a:xfrm>
            <a:off x="1010700" y="1539225"/>
            <a:ext cx="7728600" cy="29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Sortuta ditugun edukiak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berritu eta egokitzea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ikasleen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ikaskuntza-beharrak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eta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erritmoak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kontuan hartuta 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Edukiak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ulerterrazago 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eta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erakargarriago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bihurtuz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6" name="Google Shape;306;p39"/>
          <p:cNvSpPr txBox="1"/>
          <p:nvPr/>
        </p:nvSpPr>
        <p:spPr>
          <a:xfrm>
            <a:off x="3806500" y="988725"/>
            <a:ext cx="5129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BALIABIDE DIGITALAK</a:t>
            </a: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7" name="Google Shape;307;p39"/>
          <p:cNvSpPr txBox="1"/>
          <p:nvPr/>
        </p:nvSpPr>
        <p:spPr>
          <a:xfrm>
            <a:off x="145550" y="1240400"/>
            <a:ext cx="694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9. EDUKIAK MOLDATZEA ETA PERTSONALIZATZEA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8" name="Google Shape;308;p3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0"/>
          <p:cNvSpPr txBox="1"/>
          <p:nvPr/>
        </p:nvSpPr>
        <p:spPr>
          <a:xfrm>
            <a:off x="1010700" y="1539225"/>
            <a:ext cx="7728600" cy="29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Adimen Artifizialak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ebaluazio-prozesuan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lagun gaitzake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Ebaluazio lana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ez utzi AA-ren esku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Ez ebaluatzeko,  ezta kalifikatzeko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Irakasleak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azken erabakia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izan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behar du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Irakasleak emaitzen gaineko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gainbegiratzea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burutu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behar du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4" name="Google Shape;314;p40"/>
          <p:cNvSpPr txBox="1"/>
          <p:nvPr/>
        </p:nvSpPr>
        <p:spPr>
          <a:xfrm>
            <a:off x="3806500" y="988725"/>
            <a:ext cx="5129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BALIABIDE DIGITALAK</a:t>
            </a: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5" name="Google Shape;315;p40"/>
          <p:cNvSpPr txBox="1"/>
          <p:nvPr/>
        </p:nvSpPr>
        <p:spPr>
          <a:xfrm>
            <a:off x="145550" y="1240400"/>
            <a:ext cx="694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10. EBALUAZIOA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6" name="Google Shape;316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/>
          </a:p>
        </p:txBody>
      </p:sp>
      <p:pic>
        <p:nvPicPr>
          <p:cNvPr id="317" name="Google Shape;31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2201" y="2388224"/>
            <a:ext cx="1793802" cy="127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/>
        </p:nvSpPr>
        <p:spPr>
          <a:xfrm>
            <a:off x="530950" y="1759425"/>
            <a:ext cx="8332500" cy="3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Zeintzuk dira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aukerak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	eta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arriskuak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Zertarako erabil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genezake?  eta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zertarako ez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 	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Prest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al gaude Adimen Artifiziala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arduraz erabiltzeko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145550" y="1240400"/>
            <a:ext cx="87180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ADIMEN ARTIFIZIALAREN ERABILERA HEZKUNTZAN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3806500" y="988725"/>
            <a:ext cx="5129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TESTUINGURUA</a:t>
            </a: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1" name="Google Shape;81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7526" y="2764324"/>
            <a:ext cx="659249" cy="952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1"/>
          <p:cNvSpPr txBox="1"/>
          <p:nvPr/>
        </p:nvSpPr>
        <p:spPr>
          <a:xfrm>
            <a:off x="1010700" y="1539225"/>
            <a:ext cx="7728600" cy="29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Hutsetik hasi beharrean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ebaluazio erremintak sortzeko  lagungarria: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Errubrika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Checklist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Hausnarketarako galderak irekiak 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Galdetegiak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Moodle-ekin lotura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3" name="Google Shape;323;p41"/>
          <p:cNvSpPr txBox="1"/>
          <p:nvPr/>
        </p:nvSpPr>
        <p:spPr>
          <a:xfrm>
            <a:off x="3806500" y="988725"/>
            <a:ext cx="5129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BALIABIDE DIGITALAK</a:t>
            </a: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4" name="Google Shape;324;p41"/>
          <p:cNvSpPr txBox="1"/>
          <p:nvPr/>
        </p:nvSpPr>
        <p:spPr>
          <a:xfrm>
            <a:off x="145550" y="1240400"/>
            <a:ext cx="694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10. EBALUAZIOA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5" name="Google Shape;325;p4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/>
          </a:p>
        </p:txBody>
      </p:sp>
      <p:pic>
        <p:nvPicPr>
          <p:cNvPr id="326" name="Google Shape;32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4301" y="3034099"/>
            <a:ext cx="1793802" cy="127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2"/>
          <p:cNvSpPr txBox="1"/>
          <p:nvPr/>
        </p:nvSpPr>
        <p:spPr>
          <a:xfrm>
            <a:off x="1010700" y="1539225"/>
            <a:ext cx="7728600" cy="29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Gure jardunean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baliorik eransten ez duten atazak “automatizatzeko”</a:t>
            </a:r>
            <a:b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Prozedurazko elementuak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Adimen Artifizialaren orientaziopean jarriz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laguntzaile birtuala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2" name="Google Shape;332;p42"/>
          <p:cNvSpPr txBox="1"/>
          <p:nvPr/>
        </p:nvSpPr>
        <p:spPr>
          <a:xfrm>
            <a:off x="3806500" y="988725"/>
            <a:ext cx="5129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BALIABIDE DIGITALAK</a:t>
            </a: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3" name="Google Shape;333;p42"/>
          <p:cNvSpPr txBox="1"/>
          <p:nvPr/>
        </p:nvSpPr>
        <p:spPr>
          <a:xfrm>
            <a:off x="145550" y="1240400"/>
            <a:ext cx="694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11. IRAKASLEEN BIDELAGUNTZA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4" name="Google Shape;334;p4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3"/>
          <p:cNvSpPr txBox="1"/>
          <p:nvPr/>
        </p:nvSpPr>
        <p:spPr>
          <a:xfrm>
            <a:off x="1010700" y="1539225"/>
            <a:ext cx="8080800" cy="29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Ikasleen garapen pertsonal 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eta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profesionalean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eragina du Adimen Artifizialak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AA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ikaskuntza-prozesuan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integratzea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Gaitasun digitalen lanketan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sakontzea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AA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modu kritiko, seguru 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eta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arduratsuan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erabiltzea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Teknologia bat gehiago bezala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erabiltzen irakastea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0" name="Google Shape;340;p43"/>
          <p:cNvSpPr txBox="1"/>
          <p:nvPr/>
        </p:nvSpPr>
        <p:spPr>
          <a:xfrm>
            <a:off x="3806500" y="988725"/>
            <a:ext cx="5129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BALIABIDE DIGITALAK</a:t>
            </a: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1" name="Google Shape;341;p43"/>
          <p:cNvSpPr txBox="1"/>
          <p:nvPr/>
        </p:nvSpPr>
        <p:spPr>
          <a:xfrm>
            <a:off x="145550" y="1240400"/>
            <a:ext cx="694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12. IKASLEAK ADIMEN ARTIFIZIALAREN AURREAN AHALDUNTZEN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2" name="Google Shape;342;p4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/>
          </a:p>
        </p:txBody>
      </p:sp>
      <p:pic>
        <p:nvPicPr>
          <p:cNvPr id="343" name="Google Shape;343;p43"/>
          <p:cNvPicPr preferRelativeResize="0"/>
          <p:nvPr/>
        </p:nvPicPr>
        <p:blipFill rotWithShape="1">
          <a:blip r:embed="rId3">
            <a:alphaModFix/>
          </a:blip>
          <a:srcRect l="63861" t="38216" r="7123" b="15069"/>
          <a:stretch/>
        </p:blipFill>
        <p:spPr>
          <a:xfrm>
            <a:off x="6893150" y="2491675"/>
            <a:ext cx="1777874" cy="202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4"/>
          <p:cNvSpPr txBox="1"/>
          <p:nvPr/>
        </p:nvSpPr>
        <p:spPr>
          <a:xfrm>
            <a:off x="1010700" y="1539225"/>
            <a:ext cx="8080800" cy="29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Zertarako erabili 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Adimen Artifiziala ikaskuntza prozesuan?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Informazio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bilaketak 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egiteko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Sormen prozesuan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ideia berriak 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lantzeko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Edukiak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sortzeko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Arazoak 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ebazteko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9" name="Google Shape;349;p44"/>
          <p:cNvSpPr txBox="1"/>
          <p:nvPr/>
        </p:nvSpPr>
        <p:spPr>
          <a:xfrm>
            <a:off x="3806500" y="988725"/>
            <a:ext cx="5129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BALIABIDE DIGITALAK</a:t>
            </a: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50" name="Google Shape;350;p4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/>
          </a:p>
        </p:txBody>
      </p:sp>
      <p:pic>
        <p:nvPicPr>
          <p:cNvPr id="351" name="Google Shape;351;p44"/>
          <p:cNvPicPr preferRelativeResize="0"/>
          <p:nvPr/>
        </p:nvPicPr>
        <p:blipFill rotWithShape="1">
          <a:blip r:embed="rId3">
            <a:alphaModFix/>
          </a:blip>
          <a:srcRect l="7766" t="38812" r="65312" b="14611"/>
          <a:stretch/>
        </p:blipFill>
        <p:spPr>
          <a:xfrm>
            <a:off x="6595675" y="2354350"/>
            <a:ext cx="1961100" cy="2395500"/>
          </a:xfrm>
          <a:prstGeom prst="snip1Rect">
            <a:avLst>
              <a:gd name="adj" fmla="val 45786"/>
            </a:avLst>
          </a:prstGeom>
          <a:noFill/>
          <a:ln>
            <a:noFill/>
          </a:ln>
        </p:spPr>
      </p:pic>
      <p:sp>
        <p:nvSpPr>
          <p:cNvPr id="352" name="Google Shape;352;p44"/>
          <p:cNvSpPr txBox="1"/>
          <p:nvPr/>
        </p:nvSpPr>
        <p:spPr>
          <a:xfrm>
            <a:off x="145550" y="1240400"/>
            <a:ext cx="694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12. IKASLEAK ADIMEN ARTIFIZIALAREN AURREAN AHALDUNTZEN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5"/>
          <p:cNvSpPr txBox="1"/>
          <p:nvPr/>
        </p:nvSpPr>
        <p:spPr>
          <a:xfrm>
            <a:off x="1010700" y="1539225"/>
            <a:ext cx="7493700" cy="29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Lan batean, non hasten da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pertsonak egindako zatia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eta non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adimen artifizialak egindakoa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Nor da AA-ren laguntzarekin sortutako lan baten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benetako egilea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</a:t>
            </a:r>
            <a:endParaRPr sz="1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58" name="Google Shape;358;p45"/>
          <p:cNvSpPr txBox="1"/>
          <p:nvPr/>
        </p:nvSpPr>
        <p:spPr>
          <a:xfrm>
            <a:off x="3806500" y="988725"/>
            <a:ext cx="5129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BALIABIDE DIGITALAK</a:t>
            </a: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59" name="Google Shape;359;p45"/>
          <p:cNvSpPr txBox="1"/>
          <p:nvPr/>
        </p:nvSpPr>
        <p:spPr>
          <a:xfrm>
            <a:off x="145550" y="1240400"/>
            <a:ext cx="694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13. EGILETZA 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0" name="Google Shape;360;p4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6"/>
          <p:cNvSpPr txBox="1"/>
          <p:nvPr/>
        </p:nvSpPr>
        <p:spPr>
          <a:xfrm>
            <a:off x="1010700" y="1539225"/>
            <a:ext cx="8133300" cy="29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Gaur egun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ez dago egiletzarik buruzko adostasun argirik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AA-K parte hartzean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Ez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gizartean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ezta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arlo juridikoan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Legez adimen artifizialak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ez du egile-eskubiderik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Egiletzat lana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moldatu eta gainbegiratu duena pertsona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jotzen da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Gomendagarria, edukia 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AA-ren laguntzarekin</a:t>
            </a: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sortua izan dela adieraztea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6" name="Google Shape;366;p46"/>
          <p:cNvSpPr txBox="1"/>
          <p:nvPr/>
        </p:nvSpPr>
        <p:spPr>
          <a:xfrm>
            <a:off x="3806500" y="988725"/>
            <a:ext cx="5129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BALIABIDE DIGITALAK</a:t>
            </a: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7" name="Google Shape;367;p46"/>
          <p:cNvSpPr txBox="1"/>
          <p:nvPr/>
        </p:nvSpPr>
        <p:spPr>
          <a:xfrm>
            <a:off x="145550" y="1240400"/>
            <a:ext cx="694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13. EGILETZA 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8" name="Google Shape;368;p4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7"/>
          <p:cNvSpPr txBox="1"/>
          <p:nvPr/>
        </p:nvSpPr>
        <p:spPr>
          <a:xfrm>
            <a:off x="1010700" y="1539225"/>
            <a:ext cx="8133300" cy="29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Badaude AA-rekin sortutako edukientzako </a:t>
            </a: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lizentziamendu espezifikoak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AI LABEL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4" name="Google Shape;374;p47"/>
          <p:cNvSpPr txBox="1"/>
          <p:nvPr/>
        </p:nvSpPr>
        <p:spPr>
          <a:xfrm>
            <a:off x="3806500" y="988725"/>
            <a:ext cx="5129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BALIABIDE DIGITALAK</a:t>
            </a: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5" name="Google Shape;375;p47"/>
          <p:cNvSpPr txBox="1"/>
          <p:nvPr/>
        </p:nvSpPr>
        <p:spPr>
          <a:xfrm>
            <a:off x="145550" y="1240400"/>
            <a:ext cx="694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13. EGILETZA 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76" name="Google Shape;37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1175" y="2405400"/>
            <a:ext cx="7330425" cy="193205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4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48"/>
          <p:cNvPicPr preferRelativeResize="0"/>
          <p:nvPr/>
        </p:nvPicPr>
        <p:blipFill rotWithShape="1">
          <a:blip r:embed="rId3">
            <a:alphaModFix/>
          </a:blip>
          <a:srcRect l="12021" t="14806" r="9865" b="17337"/>
          <a:stretch/>
        </p:blipFill>
        <p:spPr>
          <a:xfrm>
            <a:off x="1352800" y="965275"/>
            <a:ext cx="6476198" cy="3750774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4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37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/>
        </p:nvSpPr>
        <p:spPr>
          <a:xfrm>
            <a:off x="577775" y="1539225"/>
            <a:ext cx="7555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●"/>
            </a:pPr>
            <a:r>
              <a:rPr lang="es-ES" sz="1800" b="1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Lana</a:t>
            </a:r>
            <a:r>
              <a:rPr lang="es-ES" sz="1800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eta </a:t>
            </a:r>
            <a:r>
              <a:rPr lang="es-ES" sz="1800" b="1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denbora</a:t>
            </a:r>
            <a:r>
              <a:rPr lang="es-ES" sz="1800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aurreztea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●"/>
            </a:pPr>
            <a:r>
              <a:rPr lang="es-ES" sz="1800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Eduki </a:t>
            </a:r>
            <a:r>
              <a:rPr lang="es-ES" sz="1800" b="1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pertsonalizatuak</a:t>
            </a:r>
            <a:r>
              <a:rPr lang="es-ES" sz="1800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sortzea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●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Eduki </a:t>
            </a: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erakargarriagoak </a:t>
            </a: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sortzea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●"/>
            </a:pPr>
            <a:r>
              <a:rPr lang="es-ES" sz="1800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Edukiak </a:t>
            </a:r>
            <a:r>
              <a:rPr lang="es-ES" sz="1800" b="1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modu errazago</a:t>
            </a:r>
            <a:r>
              <a:rPr lang="es-ES" sz="1800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eta </a:t>
            </a:r>
            <a:r>
              <a:rPr lang="es-ES" sz="1800" b="1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azkarragoan</a:t>
            </a:r>
            <a:r>
              <a:rPr lang="es-ES" sz="1800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sortzea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●"/>
            </a:pPr>
            <a:r>
              <a:rPr lang="es-ES" sz="1800" b="1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Euskarazko edukiak</a:t>
            </a:r>
            <a:r>
              <a:rPr lang="es-ES" sz="1800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sortzea erraztea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145550" y="1240400"/>
            <a:ext cx="694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 AUKERAK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806500" y="988725"/>
            <a:ext cx="5129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TESTUINGURUA</a:t>
            </a: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7526" y="2764324"/>
            <a:ext cx="659249" cy="952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/>
        </p:nvSpPr>
        <p:spPr>
          <a:xfrm>
            <a:off x="483825" y="1539225"/>
            <a:ext cx="8451600" cy="3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2.1. Datuen pribatutasuna eta segurtasuna</a:t>
            </a:r>
            <a:endParaRPr sz="1800" b="1">
              <a:solidFill>
                <a:srgbClr val="222222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22222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●"/>
            </a:pP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Datu pertsonal</a:t>
            </a: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eta </a:t>
            </a: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akademikoarekin</a:t>
            </a: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dihardugu lanean, datu sentikorrak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●"/>
            </a:pPr>
            <a:r>
              <a:rPr lang="es-ES" sz="1800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AA teknologiek </a:t>
            </a:r>
            <a:r>
              <a:rPr lang="es-ES" sz="1800" b="1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datuak bildu eta prozesatzen</a:t>
            </a:r>
            <a:r>
              <a:rPr lang="es-ES" sz="1800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dituzte</a:t>
            </a:r>
            <a:endParaRPr sz="1800" b="1">
              <a:solidFill>
                <a:srgbClr val="222222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○"/>
            </a:pPr>
            <a:r>
              <a:rPr lang="es-ES" sz="1800" b="1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Zertarako erabiltzen</a:t>
            </a:r>
            <a:r>
              <a:rPr lang="es-ES" sz="1800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dituzte? 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○"/>
            </a:pPr>
            <a:r>
              <a:rPr lang="es-ES" sz="1800" b="1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Datuak babestuta</a:t>
            </a:r>
            <a:r>
              <a:rPr lang="es-ES" sz="1800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ote daude?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○"/>
            </a:pPr>
            <a:r>
              <a:rPr lang="es-ES" sz="1800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Babes eta pribatutasunari buruzko </a:t>
            </a:r>
            <a:r>
              <a:rPr lang="es-ES" sz="1800" b="1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araudia</a:t>
            </a:r>
            <a:r>
              <a:rPr lang="es-ES" sz="1800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-ES" sz="1800" b="1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betetzen</a:t>
            </a:r>
            <a:r>
              <a:rPr lang="es-ES" sz="1800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ote dute?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145550" y="1240400"/>
            <a:ext cx="694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 ARRISKUAK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3806500" y="988725"/>
            <a:ext cx="5129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TESTUINGURUA</a:t>
            </a: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7526" y="2764324"/>
            <a:ext cx="659249" cy="952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/>
        </p:nvSpPr>
        <p:spPr>
          <a:xfrm>
            <a:off x="483825" y="1539225"/>
            <a:ext cx="8451600" cy="3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2.1. Datuen pribatutasuna eta segurtasuna</a:t>
            </a:r>
            <a:endParaRPr sz="1800" b="1">
              <a:solidFill>
                <a:srgbClr val="222222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●"/>
            </a:pP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Oinarrizko babes-neurriak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○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Hezkuntza sailak edota ikastetxeak  </a:t>
            </a: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eskainitako teknologiak</a:t>
            </a: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erabili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○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Ez sartu datu sentikorrik, </a:t>
            </a: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zuhurtasun printzipioa</a:t>
            </a:r>
            <a:endParaRPr sz="1800" b="1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716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■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Izen-abizenak, NAN zenbakia,  helbideak, kalifikazioak 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716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■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Pertsona bat identifikatzeko balio duen edozein informazio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○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Datuak </a:t>
            </a: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anonimizatu edo pseudonimizatu</a:t>
            </a:r>
            <a:endParaRPr sz="1800" b="1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○"/>
            </a:pP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Ezarpen seguruak</a:t>
            </a: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erabili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716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■"/>
            </a:pP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Datuak kanpora ez ateratzeko</a:t>
            </a: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aukerak erabili</a:t>
            </a:r>
            <a:endParaRPr sz="1800" b="1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145550" y="1240400"/>
            <a:ext cx="694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 ARRISKUAK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3806500" y="988725"/>
            <a:ext cx="5129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TESTUINGURUA</a:t>
            </a: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pic>
        <p:nvPicPr>
          <p:cNvPr id="109" name="Google Shape;109;p17"/>
          <p:cNvPicPr preferRelativeResize="0"/>
          <p:nvPr/>
        </p:nvPicPr>
        <p:blipFill rotWithShape="1">
          <a:blip r:embed="rId3">
            <a:alphaModFix/>
          </a:blip>
          <a:srcRect l="68633" t="16188" r="13829" b="65299"/>
          <a:stretch/>
        </p:blipFill>
        <p:spPr>
          <a:xfrm>
            <a:off x="7086050" y="3940375"/>
            <a:ext cx="1503124" cy="95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/>
        </p:nvSpPr>
        <p:spPr>
          <a:xfrm>
            <a:off x="483825" y="1539225"/>
            <a:ext cx="8451600" cy="3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2.2. Alborapenak: Genero eta arraza-alborapena</a:t>
            </a:r>
            <a:endParaRPr sz="1800" b="1">
              <a:solidFill>
                <a:srgbClr val="222222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22222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●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AA ereduek datuetan aurkitutako alborapenak bereganatzen dituzte, </a:t>
            </a: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erantzun sexista</a:t>
            </a: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edo </a:t>
            </a: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arrazistak sortzeko arriskua</a:t>
            </a: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handituz</a:t>
            </a:r>
            <a:endParaRPr sz="1800" b="1">
              <a:solidFill>
                <a:srgbClr val="222222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145550" y="1240400"/>
            <a:ext cx="694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 ARRISKUAK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3806500" y="988725"/>
            <a:ext cx="5129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TESTUINGURUA</a:t>
            </a: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7" name="Google Shape;117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7526" y="2764324"/>
            <a:ext cx="659249" cy="952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/>
        </p:nvSpPr>
        <p:spPr>
          <a:xfrm>
            <a:off x="483825" y="1539225"/>
            <a:ext cx="8451600" cy="3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2.2. Alborapenak: Arrakala digitala</a:t>
            </a:r>
            <a:endParaRPr sz="1800" b="1">
              <a:solidFill>
                <a:srgbClr val="222222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22222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●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Adimen artifizialeko teknologiak  erabiltzeko </a:t>
            </a: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baliabideak dituztenen eta ez dituztenen arteko ezberdintasuna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●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Hezkuntzan, </a:t>
            </a: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ikasleen aukera-berdintasuna urratzeko</a:t>
            </a: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arriskua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145550" y="1240400"/>
            <a:ext cx="694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 ARRISKUAK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3806500" y="988725"/>
            <a:ext cx="5129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TESTUINGURUA</a:t>
            </a: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6" name="Google Shape;126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7526" y="2764324"/>
            <a:ext cx="659249" cy="952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/>
        </p:nvSpPr>
        <p:spPr>
          <a:xfrm>
            <a:off x="483825" y="1539225"/>
            <a:ext cx="8451600" cy="3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2.2. Alborapenak: </a:t>
            </a:r>
            <a:endParaRPr sz="1800" b="1">
              <a:solidFill>
                <a:srgbClr val="222222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Hizkuntza minorizatu eta kultura ez-hegemonikoen diskriminazioa</a:t>
            </a:r>
            <a:endParaRPr sz="1800" b="1">
              <a:solidFill>
                <a:srgbClr val="222222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22222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Source Sans Pro"/>
              <a:buChar char="●"/>
            </a:pP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AA ereduak datu-kopuru oinarritzen dira,  </a:t>
            </a: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</a:rPr>
              <a:t>hizkuntza minorizatu</a:t>
            </a: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</a:rPr>
              <a:t> eta </a:t>
            </a: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</a:rPr>
              <a:t>kultura ez-hegemonikoetan</a:t>
            </a:r>
            <a:r>
              <a:rPr lang="es-ES" sz="1800">
                <a:solidFill>
                  <a:srgbClr val="222222"/>
                </a:solidFill>
                <a:highlight>
                  <a:schemeClr val="lt1"/>
                </a:highlight>
              </a:rPr>
              <a:t> </a:t>
            </a:r>
            <a:r>
              <a:rPr lang="es-ES" sz="1800" b="1">
                <a:solidFill>
                  <a:srgbClr val="222222"/>
                </a:solidFill>
                <a:highlight>
                  <a:schemeClr val="lt1"/>
                </a:highlight>
              </a:rPr>
              <a:t>ezberdintasunak areagotuz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145550" y="1240400"/>
            <a:ext cx="694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 ARRISKUAK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3806500" y="988725"/>
            <a:ext cx="5129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TESTUINGURUA</a:t>
            </a: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7526" y="3198824"/>
            <a:ext cx="659249" cy="952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1128</Words>
  <Application>Microsoft Office PowerPoint</Application>
  <PresentationFormat>Presentación en pantalla (16:9)</PresentationFormat>
  <Paragraphs>515</Paragraphs>
  <Slides>37</Slides>
  <Notes>37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Simple Light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Centor</cp:lastModifiedBy>
  <cp:revision>1</cp:revision>
  <dcterms:modified xsi:type="dcterms:W3CDTF">2025-10-07T05:33:54Z</dcterms:modified>
</cp:coreProperties>
</file>